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115" d="100"/>
          <a:sy n="115" d="100"/>
        </p:scale>
        <p:origin x="396" y="102"/>
      </p:cViewPr>
      <p:guideLst/>
    </p:cSldViewPr>
  </p:slideViewPr>
  <p:notesTextViewPr>
    <p:cViewPr>
      <p:scale>
        <a:sx n="1" d="1"/>
        <a:sy n="1" d="1"/>
      </p:scale>
      <p:origin x="0" y="0"/>
    </p:cViewPr>
  </p:notesTextViewPr>
  <p:sorterViewPr>
    <p:cViewPr>
      <p:scale>
        <a:sx n="150" d="100"/>
        <a:sy n="150" d="100"/>
      </p:scale>
      <p:origin x="0" y="-33702"/>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8" Type="http://schemas.openxmlformats.org/officeDocument/2006/relationships/tableStyles" Target="tableStyles.xml"/><Relationship Id="rId47" Type="http://schemas.openxmlformats.org/officeDocument/2006/relationships/viewProps" Target="viewProps.xml"/><Relationship Id="rId46" Type="http://schemas.openxmlformats.org/officeDocument/2006/relationships/presProps" Target="presProps.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易错点#df=e558475e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区分透明带反应和卵细胞膜反应</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abb32a56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受精</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b63e3029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胚胎早期发育的过程</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793dc6f9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题型3 体外受精</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a574a72b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题型4 胚胎移植和胚胎分割</a:t>
            </a:r>
            <a:endParaRPr lang="en-US" sz="280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内容1#df=e558475e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 区分透明带反应和卵细胞膜反应</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f0a44a6bbba7ab66dfaadd#tid=68f87e517025800008f08e78#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342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  选择性必修3</a:t>
            </a:r>
            <a:endParaRPr lang="en-US" sz="2400" dirty="0"/>
          </a:p>
        </p:txBody>
      </p:sp>
      <p:sp>
        <p:nvSpPr>
          <p:cNvPr id="4" name="MasterShapeName"/>
          <p:cNvSpPr/>
          <p:nvPr/>
        </p:nvSpPr>
        <p:spPr>
          <a:xfrm>
            <a:off x="8010144" y="47914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生物技术与工程  SJ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9" Type="http://schemas.openxmlformats.org/officeDocument/2006/relationships/theme" Target="../theme/theme1.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5.xml"/><Relationship Id="rId1" Type="http://schemas.openxmlformats.org/officeDocument/2006/relationships/image" Target="../media/image20.png"/></Relationships>
</file>

<file path=ppt/slides/_rels/slide11.xml.rels><?xml version="1.0" encoding="UTF-8" standalone="yes"?>
<Relationships xmlns="http://schemas.openxmlformats.org/package/2006/relationships"><Relationship Id="rId4" Type="http://schemas.openxmlformats.org/officeDocument/2006/relationships/notesSlide" Target="../notesSlides/notesSlide11.xml"/><Relationship Id="rId3" Type="http://schemas.openxmlformats.org/officeDocument/2006/relationships/slideLayout" Target="../slideLayouts/slideLayout16.xml"/><Relationship Id="rId2" Type="http://schemas.openxmlformats.org/officeDocument/2006/relationships/image" Target="../media/image22.png"/><Relationship Id="rId1" Type="http://schemas.openxmlformats.org/officeDocument/2006/relationships/image" Target="../media/image21.jpe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6.xml"/><Relationship Id="rId1" Type="http://schemas.openxmlformats.org/officeDocument/2006/relationships/image" Target="../media/image23.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7.xml"/><Relationship Id="rId1" Type="http://schemas.openxmlformats.org/officeDocument/2006/relationships/image" Target="../media/image24.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7.xml"/><Relationship Id="rId1" Type="http://schemas.openxmlformats.org/officeDocument/2006/relationships/image" Target="../media/image25.jpe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7.xml"/><Relationship Id="rId1" Type="http://schemas.openxmlformats.org/officeDocument/2006/relationships/image" Target="../media/image26.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7.xml"/><Relationship Id="rId1" Type="http://schemas.openxmlformats.org/officeDocument/2006/relationships/image" Target="../media/image27.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8.xml"/><Relationship Id="rId1" Type="http://schemas.openxmlformats.org/officeDocument/2006/relationships/image" Target="../media/image28.jpe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9.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4.xml"/><Relationship Id="rId1" Type="http://schemas.openxmlformats.org/officeDocument/2006/relationships/image" Target="../media/image9.png"/></Relationships>
</file>

<file path=ppt/slides/_rels/slide23.xml.rels><?xml version="1.0" encoding="UTF-8" standalone="yes"?>
<Relationships xmlns="http://schemas.openxmlformats.org/package/2006/relationships"><Relationship Id="rId5" Type="http://schemas.openxmlformats.org/officeDocument/2006/relationships/notesSlide" Target="../notesSlides/notesSlide23.xml"/><Relationship Id="rId4" Type="http://schemas.openxmlformats.org/officeDocument/2006/relationships/slideLayout" Target="../slideLayouts/slideLayout10.xml"/><Relationship Id="rId3" Type="http://schemas.openxmlformats.org/officeDocument/2006/relationships/image" Target="../media/image31.png"/><Relationship Id="rId2" Type="http://schemas.openxmlformats.org/officeDocument/2006/relationships/image" Target="../media/image30.jpeg"/><Relationship Id="rId1" Type="http://schemas.openxmlformats.org/officeDocument/2006/relationships/image" Target="../media/image29.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0.xml"/><Relationship Id="rId1" Type="http://schemas.openxmlformats.org/officeDocument/2006/relationships/image" Target="../media/image32.pn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0.xml"/><Relationship Id="rId1" Type="http://schemas.openxmlformats.org/officeDocument/2006/relationships/image" Target="../media/image33.jpe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4" Type="http://schemas.openxmlformats.org/officeDocument/2006/relationships/notesSlide" Target="../notesSlides/notesSlide28.xml"/><Relationship Id="rId3" Type="http://schemas.openxmlformats.org/officeDocument/2006/relationships/slideLayout" Target="../slideLayouts/slideLayout10.xml"/><Relationship Id="rId2" Type="http://schemas.openxmlformats.org/officeDocument/2006/relationships/image" Target="../media/image35.jpeg"/><Relationship Id="rId1" Type="http://schemas.openxmlformats.org/officeDocument/2006/relationships/image" Target="../media/image34.jpe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4.xml"/><Relationship Id="rId1" Type="http://schemas.openxmlformats.org/officeDocument/2006/relationships/image" Target="../media/image10.png"/></Relationships>
</file>

<file path=ppt/slides/_rels/slide30.xml.rels><?xml version="1.0" encoding="UTF-8" standalone="yes"?>
<Relationships xmlns="http://schemas.openxmlformats.org/package/2006/relationships"><Relationship Id="rId5" Type="http://schemas.openxmlformats.org/officeDocument/2006/relationships/notesSlide" Target="../notesSlides/notesSlide30.xml"/><Relationship Id="rId4" Type="http://schemas.openxmlformats.org/officeDocument/2006/relationships/slideLayout" Target="../slideLayouts/slideLayout10.xml"/><Relationship Id="rId3" Type="http://schemas.openxmlformats.org/officeDocument/2006/relationships/image" Target="../media/image38.png"/><Relationship Id="rId2" Type="http://schemas.openxmlformats.org/officeDocument/2006/relationships/image" Target="../media/image37.jpeg"/><Relationship Id="rId1" Type="http://schemas.openxmlformats.org/officeDocument/2006/relationships/image" Target="../media/image36.png"/></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10.xml"/><Relationship Id="rId1" Type="http://schemas.openxmlformats.org/officeDocument/2006/relationships/image" Target="../media/image39.pn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0.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10.xml"/><Relationship Id="rId1" Type="http://schemas.openxmlformats.org/officeDocument/2006/relationships/image" Target="../media/image40.jpe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0.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0.xml"/></Relationships>
</file>

<file path=ppt/slides/_rels/slide36.xml.rels><?xml version="1.0" encoding="UTF-8" standalone="yes"?>
<Relationships xmlns="http://schemas.openxmlformats.org/package/2006/relationships"><Relationship Id="rId5" Type="http://schemas.openxmlformats.org/officeDocument/2006/relationships/notesSlide" Target="../notesSlides/notesSlide36.xml"/><Relationship Id="rId4" Type="http://schemas.openxmlformats.org/officeDocument/2006/relationships/slideLayout" Target="../slideLayouts/slideLayout10.xml"/><Relationship Id="rId3" Type="http://schemas.openxmlformats.org/officeDocument/2006/relationships/image" Target="../media/image43.png"/><Relationship Id="rId2" Type="http://schemas.openxmlformats.org/officeDocument/2006/relationships/image" Target="../media/image42.jpeg"/><Relationship Id="rId1" Type="http://schemas.openxmlformats.org/officeDocument/2006/relationships/image" Target="../media/image41.jpeg"/></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10.xml"/><Relationship Id="rId1" Type="http://schemas.openxmlformats.org/officeDocument/2006/relationships/image" Target="../media/image44.png"/></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10.xml"/><Relationship Id="rId1" Type="http://schemas.openxmlformats.org/officeDocument/2006/relationships/image" Target="../media/image45.jpeg"/></Relationships>
</file>

<file path=ppt/slides/_rels/slide39.xml.rels><?xml version="1.0" encoding="UTF-8" standalone="yes"?>
<Relationships xmlns="http://schemas.openxmlformats.org/package/2006/relationships"><Relationship Id="rId4" Type="http://schemas.openxmlformats.org/officeDocument/2006/relationships/notesSlide" Target="../notesSlides/notesSlide39.xml"/><Relationship Id="rId3" Type="http://schemas.openxmlformats.org/officeDocument/2006/relationships/slideLayout" Target="../slideLayouts/slideLayout10.xml"/><Relationship Id="rId2" Type="http://schemas.openxmlformats.org/officeDocument/2006/relationships/image" Target="../media/image47.png"/><Relationship Id="rId1" Type="http://schemas.openxmlformats.org/officeDocument/2006/relationships/image" Target="../media/image46.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4.xml"/><Relationship Id="rId1" Type="http://schemas.openxmlformats.org/officeDocument/2006/relationships/image" Target="../media/image11.png"/></Relationships>
</file>

<file path=ppt/slides/_rels/slide40.xml.rels><?xml version="1.0" encoding="UTF-8" standalone="yes"?>
<Relationships xmlns="http://schemas.openxmlformats.org/package/2006/relationships"><Relationship Id="rId5" Type="http://schemas.openxmlformats.org/officeDocument/2006/relationships/notesSlide" Target="../notesSlides/notesSlide40.xml"/><Relationship Id="rId4" Type="http://schemas.openxmlformats.org/officeDocument/2006/relationships/slideLayout" Target="../slideLayouts/slideLayout10.xml"/><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image" Target="../media/image48.png"/></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0.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4.xml"/><Relationship Id="rId1"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4.xml"/><Relationship Id="rId1" Type="http://schemas.openxmlformats.org/officeDocument/2006/relationships/image" Target="../media/image13.png"/></Relationships>
</file>

<file path=ppt/slides/_rels/slide7.xml.rels><?xml version="1.0" encoding="UTF-8" standalone="yes"?>
<Relationships xmlns="http://schemas.openxmlformats.org/package/2006/relationships"><Relationship Id="rId5" Type="http://schemas.openxmlformats.org/officeDocument/2006/relationships/notesSlide" Target="../notesSlides/notesSlide7.xml"/><Relationship Id="rId4" Type="http://schemas.openxmlformats.org/officeDocument/2006/relationships/slideLayout" Target="../slideLayouts/slideLayout15.xml"/><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5.xml"/><Relationship Id="rId1" Type="http://schemas.openxmlformats.org/officeDocument/2006/relationships/image" Target="../media/image17.png"/></Relationships>
</file>

<file path=ppt/slides/_rels/slide9.xml.rels><?xml version="1.0" encoding="UTF-8" standalone="yes"?>
<Relationships xmlns="http://schemas.openxmlformats.org/package/2006/relationships"><Relationship Id="rId4" Type="http://schemas.openxmlformats.org/officeDocument/2006/relationships/notesSlide" Target="../notesSlides/notesSlide9.xml"/><Relationship Id="rId3" Type="http://schemas.openxmlformats.org/officeDocument/2006/relationships/slideLayout" Target="../slideLayouts/slideLayout15.xml"/><Relationship Id="rId2" Type="http://schemas.openxmlformats.org/officeDocument/2006/relationships/image" Target="../media/image19.png"/><Relationship Id="rId1" Type="http://schemas.openxmlformats.org/officeDocument/2006/relationships/image" Target="../media/image1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2_1#db070691a?vop=1&amp;pid=b63e3029c&amp;color=0,0,0&amp;vtp=1&amp;bt=1&amp;bbb=1&amp;hb=1"/>
              <p:cNvSpPr/>
              <p:nvPr/>
            </p:nvSpPr>
            <p:spPr>
              <a:xfrm>
                <a:off x="722376" y="972000"/>
                <a:ext cx="10753344" cy="17960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胚胎发育是指从受精卵到幼体,胚后发育是指从幼体到成体，因此图中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①过程属于胚胎早期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，②过程不只是胚后发育，A错误；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早期胚胎的发育在原肠胚阶段之前已经出现细胞分化，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且不可逆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过程中胚胎体积并不增加,而细胞数目不断增多,因此细胞体积变小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,细胞的相对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表面积逐渐增大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,C正确；孵化后的囊胚已经出现细胞分化,其中滋养层细胞常用于性别鉴定,D错误。</a:t>
                </a:r>
                <a:endParaRPr lang="en-US" altLang="zh-CN" sz="2200" dirty="0"/>
              </a:p>
            </p:txBody>
          </p:sp>
        </mc:Choice>
        <mc:Fallback>
          <p:sp>
            <p:nvSpPr>
              <p:cNvPr id="2" name="QC_5_AS.12_1#db070691a?vop=1&amp;pid=b63e3029c&amp;color=0,0,0&amp;vtp=1&amp;bt=1&amp;bbb=1&amp;hb=1"/>
              <p:cNvSpPr>
                <a:spLocks noRot="1" noChangeAspect="1" noMove="1" noResize="1" noEditPoints="1" noAdjustHandles="1" noChangeArrowheads="1" noChangeShapeType="1" noTextEdit="1"/>
              </p:cNvSpPr>
              <p:nvPr/>
            </p:nvSpPr>
            <p:spPr>
              <a:xfrm>
                <a:off x="722376" y="972000"/>
                <a:ext cx="10753344" cy="1796034"/>
              </a:xfrm>
              <a:prstGeom prst="rect">
                <a:avLst/>
              </a:prstGeom>
              <a:blipFill rotWithShape="1">
                <a:blip r:embed="rId1"/>
                <a:stretch>
                  <a:fillRect l="-4" t="-25" r="-2521" b="-250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3_1#8a1a9b853?pid=793dc6f95&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[江苏淮安2024高二期中</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如图是利用高等哺乳动物的生殖细胞通过体外受精技术培育试管动物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的大致流程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4_1#8a1a9b853.bracket?pid=793dc6f95&amp;color=0,0,0&amp;vpa=5&amp;vtp=1"/>
          <p:cNvSpPr/>
          <p:nvPr/>
        </p:nvSpPr>
        <p:spPr>
          <a:xfrm>
            <a:off x="4465701" y="14101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4" name="QC_5_BD.13_2#8a1a9b853?htil=2&amp;pid=793dc6f95&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946789" y="1951677"/>
            <a:ext cx="3474720" cy="156362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13_3#8a1a9b853.choices?htil=2&amp;pid=793dc6f95&amp;color=0,0,0&amp;vtp=1&amp;bbb=1&amp;hb=1"/>
              <p:cNvSpPr/>
              <p:nvPr/>
            </p:nvSpPr>
            <p:spPr>
              <a:xfrm>
                <a:off x="722376" y="1876874"/>
                <a:ext cx="7150608" cy="2697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A.哺乳动物的体外受精包括卵母细胞的采集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、精子的获取和受精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等几个主要步骤</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.在体外受精前，要对精子进行获能处理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，从而使精子具有与卵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细胞受精的能力</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.图中移植的胚胎具有雌性和雄性两个供体的遗传物质</a:t>
                </a:r>
                <a:endParaRPr lang="en-US" altLang="zh-CN" sz="2000" dirty="0"/>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.胚胎发育的过程是受精卵</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桑葚胚</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原肠胚</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囊胚</a:t>
                </a:r>
                <a:endParaRPr lang="en-US" altLang="zh-CN" sz="2000" dirty="0"/>
              </a:p>
            </p:txBody>
          </p:sp>
        </mc:Choice>
        <mc:Fallback>
          <p:sp>
            <p:nvSpPr>
              <p:cNvPr id="5" name="QC_5_BD.13_3#8a1a9b853.choices?htil=2&amp;pid=793dc6f95&amp;color=0,0,0&amp;vtp=1&amp;bbb=1&amp;hb=1"/>
              <p:cNvSpPr>
                <a:spLocks noRot="1" noChangeAspect="1" noMove="1" noResize="1" noEditPoints="1" noAdjustHandles="1" noChangeArrowheads="1" noChangeShapeType="1" noTextEdit="1"/>
              </p:cNvSpPr>
              <p:nvPr/>
            </p:nvSpPr>
            <p:spPr>
              <a:xfrm>
                <a:off x="722376" y="1876874"/>
                <a:ext cx="7150608" cy="2697353"/>
              </a:xfrm>
              <a:prstGeom prst="rect">
                <a:avLst/>
              </a:prstGeom>
              <a:blipFill rotWithShape="1">
                <a:blip r:embed="rId2"/>
                <a:stretch>
                  <a:fillRect l="-5" t="-17" r="-1053" b="-168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5_1#8a1a9b853?vop=1&amp;pid=793dc6f95&amp;color=0,0,0&amp;vtp=1&amp;bt=1&amp;bbb=1&amp;hb=1"/>
              <p:cNvSpPr/>
              <p:nvPr/>
            </p:nvSpPr>
            <p:spPr>
              <a:xfrm>
                <a:off x="722376" y="972000"/>
                <a:ext cx="10753344" cy="1770253"/>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哺乳动物的体外受精主要包括卵母细胞的采集、精子的获取和受精等步骤，A正确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外受精前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，要对精子进行获能处理，从而使精子具有与卵细胞受精的能力，B正确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；图中移植的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胚胎是通过卵细胞受精得到的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，具有雄性和雌性两个供体的遗传物质，C正确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；胚胎发育的过程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是受精卵</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桑葚胚</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囊胚</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原肠胚，D错误。</a:t>
                </a:r>
                <a:endParaRPr lang="en-US" altLang="zh-CN" sz="2200" dirty="0"/>
              </a:p>
            </p:txBody>
          </p:sp>
        </mc:Choice>
        <mc:Fallback>
          <p:sp>
            <p:nvSpPr>
              <p:cNvPr id="2" name="QC_5_AS.15_1#8a1a9b853?vop=1&amp;pid=793dc6f95&amp;color=0,0,0&amp;vtp=1&amp;bt=1&amp;bbb=1&amp;hb=1"/>
              <p:cNvSpPr>
                <a:spLocks noRot="1" noChangeAspect="1" noMove="1" noResize="1" noEditPoints="1" noAdjustHandles="1" noChangeArrowheads="1" noChangeShapeType="1" noTextEdit="1"/>
              </p:cNvSpPr>
              <p:nvPr/>
            </p:nvSpPr>
            <p:spPr>
              <a:xfrm>
                <a:off x="722376" y="972000"/>
                <a:ext cx="10753344" cy="1770253"/>
              </a:xfrm>
              <a:prstGeom prst="rect">
                <a:avLst/>
              </a:prstGeom>
              <a:blipFill rotWithShape="1">
                <a:blip r:embed="rId1"/>
                <a:stretch>
                  <a:fillRect l="-4" t="-25" b="-256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6_1#6d21f051d?pid=a574a72b7&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[辽宁重点中学协作校2025高二联考</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科学家经过多年对辽宁绒山羊体外胚胎生产技术的研究总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，形成了如图所示的操作流程。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7_1#6d21f051d.bracket?pid=a574a72b7&amp;color=0,0,0&amp;vpa=6&amp;vtp=1"/>
          <p:cNvSpPr/>
          <p:nvPr/>
        </p:nvSpPr>
        <p:spPr>
          <a:xfrm>
            <a:off x="6764401" y="14101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5_BD.16_2#6d21f051d?pid=a574a72b7&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935224" y="1951677"/>
            <a:ext cx="6327648" cy="174650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5_BD.16_3#6d21f051d.choices?pid=a574a72b7&amp;color=0,0,0&amp;vtp=1&amp;bbb=1"/>
          <p:cNvSpPr/>
          <p:nvPr/>
        </p:nvSpPr>
        <p:spPr>
          <a:xfrm>
            <a:off x="722376" y="383127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A.经过离心处理后的精子可以更好地接受获能液中的能量用于受精作用</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.胚胎移植的实质是早期胚胎在相同生理环境条件下空间位置的转移</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.胚胎移植过程需对供体注射促性腺激素，而受体不需要注射相关激素</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.经体外胚胎培养检查合格的胚胎，移植后便不需要再进行检查</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8_1#6d21f051d?vop=1&amp;pid=a574a72b7&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在体外受精中，精子需要经过获能处理（如培养法或化学诱导法）才具备受精能力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，离心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处理的主要作用是分离精子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，提高精子浓度和纯度，A错误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；胚胎移植是将体外培养的早期胚胎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移植到同种生理状态相同的雌性动物体内，其实质是早期胚胎在相同生理环境条件下空间位置的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，B正确；胚胎移植过程需要对供体注射促性腺激素，使其超数排卵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，同时要对受体注射相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关激素进行同期发情处理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，C错误；经体外胚胎培养检查合格的胚胎移植后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，仍需要对受体母畜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进行妊娠检查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，以及后续的发育监测，以确保胚胎正常发育，D错误。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9_1#b13b86621?pid=a574a72b7&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[河南商丘二十校2024高二联考]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胚胎分割技术是胚胎工程的重要应用之一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，在性别鉴定和遗传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病筛查等方面有重要意义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。如图表示胚胎分割过程，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0_1#b13b86621.bracket?pid=a574a72b7&amp;color=0,0,0&amp;vpa=7&amp;vtp=1"/>
          <p:cNvSpPr/>
          <p:nvPr/>
        </p:nvSpPr>
        <p:spPr>
          <a:xfrm>
            <a:off x="9304401" y="14101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5_BD.19_2#b13b86621?htil=3&amp;pid=a574a72b7&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170629" y="1951677"/>
            <a:ext cx="5239512" cy="181965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5_BD.19_3#b13b86621.choices?htil=3&amp;pid=a574a72b7&amp;color=0,0,0&amp;vtp=1&amp;bbb=1&amp;hb=1"/>
          <p:cNvSpPr/>
          <p:nvPr/>
        </p:nvSpPr>
        <p:spPr>
          <a:xfrm>
            <a:off x="722376" y="1876874"/>
            <a:ext cx="5376672" cy="2253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A.胚胎分割技术需要借助显微设备进行操作</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.进行胚胎分割时要将图中结构①均等分割</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C.胚胎分割可以看作动物无性繁殖或克隆的方法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之一</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.乙过程表示性别鉴定，所取样本来自结构③</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1_1#b13b86621?vop=1&amp;pid=a574a72b7&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胚胎分割所需要的主要仪器设备为体视显微镜和显微操作仪，A正确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；在分割囊胚阶段的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胚胎时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，要注意将结构④内细胞团均等分割，B错误；同一胚胎经分割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、移植形成的后代具有相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同的遗传物质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，该过程中没有发生减数分裂和两性生殖细胞的结合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，可以看作无性繁殖或克隆的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方法之一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，C正确；胚胎移植前进行性别鉴定的方法是取结构③滋养层细胞做</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分析等，D正确。</a:t>
                </a:r>
                <a:endParaRPr lang="en-US" altLang="zh-CN" sz="2200" dirty="0"/>
              </a:p>
            </p:txBody>
          </p:sp>
        </mc:Choice>
        <mc:Fallback>
          <p:sp>
            <p:nvSpPr>
              <p:cNvPr id="2" name="QC_5_AS.21_1#b13b86621?vop=1&amp;pid=a574a72b7&amp;color=0,0,0&amp;vtp=1&amp;bt=1&amp;bbb=1&amp;hb=1"/>
              <p:cNvSpPr>
                <a:spLocks noRot="1" noChangeAspect="1" noMove="1" noResize="1" noEditPoints="1" noAdjustHandles="1" noChangeArrowheads="1" noChangeShapeType="1" noTextEdit="1"/>
              </p:cNvSpPr>
              <p:nvPr/>
            </p:nvSpPr>
            <p:spPr>
              <a:xfrm>
                <a:off x="722376" y="972000"/>
                <a:ext cx="10753344" cy="1783334"/>
              </a:xfrm>
              <a:prstGeom prst="rect">
                <a:avLst/>
              </a:prstGeom>
              <a:blipFill rotWithShape="1">
                <a:blip r:embed="rId1"/>
                <a:stretch>
                  <a:fillRect l="-4" t="-25" r="-3053" b="-25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2_1#43a03028f?pid=a574a72b7&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[江苏镇江六校2025高二联考]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如图表示研究人员利用胚胎工程培育优质奶牛的过程，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下列相关说法错误的是(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3_1#43a03028f.bracket?pid=a574a72b7&amp;color=0,0,0&amp;vpa=8&amp;vtp=1&amp;bbb=1"/>
          <p:cNvSpPr/>
          <p:nvPr/>
        </p:nvSpPr>
        <p:spPr>
          <a:xfrm>
            <a:off x="3475101" y="1410150"/>
            <a:ext cx="71913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ABC</a:t>
            </a:r>
            <a:endParaRPr lang="en-US" altLang="zh-CN" sz="2000" dirty="0"/>
          </a:p>
        </p:txBody>
      </p:sp>
      <p:pic>
        <p:nvPicPr>
          <p:cNvPr id="4" name="QC_5_BD.22_2#43a03028f?pid=a574a72b7&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310128" y="1951677"/>
            <a:ext cx="5568696" cy="142646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5_BD.22_3#43a03028f.choices?pid=a574a72b7&amp;color=0,0,0&amp;vtp=1&amp;bbb=1"/>
          <p:cNvSpPr/>
          <p:nvPr/>
        </p:nvSpPr>
        <p:spPr>
          <a:xfrm>
            <a:off x="722376" y="351377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A.①代表体外受精，与体内受精不同的是体外受精的精子需要获能</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.②代表早期胚胎培养，该过程中细胞进行有丝分裂，无细胞分化</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.③代表胚胎分割，需要均等分割桑葚胚的内细胞团，以免影响胚胎发育</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.⑤代表胚胎移植，受体应处于合适的生理状态，可事先用激素对供体和受体进行同期发情处理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4_1#43a03028f?vop=1&amp;pid=a574a72b7&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①代表体外受精，体外受精前和体内受精前精子均需要获能，A错误；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②代表早期胚胎培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，该过程中细胞进行有丝分裂，当胚胎发育至囊胚阶段时已经出现细胞分化，B错误；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③代表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胚胎分割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，在对囊胚阶段的胚胎进行分割时，要注意将内细胞团均等分裂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，以免影响分割后胚胎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的恢复和进一步发育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，而桑葚胚阶段的胚胎还未形成内细胞团，C错误；⑤代表胚胎移植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，胚胎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移植能否成功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，与受体的生理状态有关，可事先用激素对受体进行同期发情处理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，使供体和受体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的生理状态相同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25_1#f4cb7a98e?pid=e558475eb&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[河北邯郸部分高中2025高二联考]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如图为哺乳动物受精过程示意图，据图分析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26_1#f4cb7a98e.bracket?pid=e558475eb&amp;color=0,0,0&amp;vpa=9&amp;vtp=1"/>
          <p:cNvSpPr/>
          <p:nvPr/>
        </p:nvSpPr>
        <p:spPr>
          <a:xfrm>
            <a:off x="1430401" y="14101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6_BD.25_2#f4cb7a98e?pid=e558475eb&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191256" y="1951677"/>
            <a:ext cx="5797296" cy="148132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6_BD.25_3#f4cb7a98e.choices?pid=e558475eb&amp;color=0,0,0&amp;vtp=1&amp;bbb=1"/>
          <p:cNvSpPr/>
          <p:nvPr/>
        </p:nvSpPr>
        <p:spPr>
          <a:xfrm>
            <a:off x="722376" y="356457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A.甲过程中精子释放多种酶，溶解卵细胞膜外的一些结构</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.图中①是透明带，精子接触透明带后会引起透明带反应</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.②是卵细胞膜，卵细胞膜反应可以防止多精入卵</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.⑤是雄原核，⑦是雌原核，充分发育后，其核膜会消失</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c935fb801.fixed?pid=4f39a8522&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7200" dirty="0"/>
          </a:p>
        </p:txBody>
      </p:sp>
      <p:sp>
        <p:nvSpPr>
          <p:cNvPr id="3" name="C_3#c935fb801.fixed?pid=4f39a8522&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第四节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胚胎工程及其应用</a:t>
            </a:r>
            <a:endParaRPr lang="en-US" altLang="zh-CN" sz="4400" dirty="0"/>
          </a:p>
        </p:txBody>
      </p:sp>
      <p:pic>
        <p:nvPicPr>
          <p:cNvPr id="4" name="C_3#c935fb801.fixed?pid=4f39a8522&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c935fb801.fixed?pid=4f39a8522&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27_1#f4cb7a98e?vop=1&amp;pid=e558475eb&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甲过程中获能后的精子与卵子相遇时，精子会释放多种酶，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溶解卵细胞膜外的一些结构，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正确；图甲中①表示透明带，精子的细胞膜与卵细胞膜融合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，卵细胞膜外的透明带会迅速发生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生理反应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，阻止后来的精子进入透明带，B错误；②是卵细胞膜，精子入卵后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，卵细胞膜会发生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反应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，拒绝其他精子进入卵内，C正确；⑤是雄原核，⑦是雌原核，雌、雄原核充分发育后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向移动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，彼此靠近，核膜消失，D正确。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EX.28_1#f4cb7a98e?vop=1&amp;pid=e558475eb&amp;color=0,0,0&amp;vtp=1&amp;bt=1&amp;bbb=1&amp;hb=1"/>
          <p:cNvSpPr/>
          <p:nvPr/>
        </p:nvSpPr>
        <p:spPr>
          <a:xfrm>
            <a:off x="722376" y="972000"/>
            <a:ext cx="10753344" cy="41201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endParaRPr lang="en-US" altLang="zh-CN" sz="20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受精作用过程</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1）精子释放多种酶溶解卵细胞膜外的一些结构。</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2）透明带反应：精子的细胞膜与卵细胞膜融合，卵细胞膜外的透明带迅速发生生理反应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止后来的精子进入透明带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3）卵细胞膜反应：精子入卵后，卵细胞膜会立即发生生理反应，拒绝其他精子再进入卵内。</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4）精子入卵后，尾部脱离，原有核膜破裂形成雄原核，同时卵子完成减数分裂Ⅱ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，排出第二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极体后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，形成雌原核。</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5）雌、雄原核融合形成合子。</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750587378.fixed?pid=4f39a8522&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7200" dirty="0"/>
          </a:p>
        </p:txBody>
      </p:sp>
      <p:sp>
        <p:nvSpPr>
          <p:cNvPr id="3" name="C_3#750587378.fixed?pid=4f39a8522&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第四节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胚胎工程及其应用</a:t>
            </a:r>
            <a:endParaRPr lang="en-US" altLang="zh-CN" sz="4400" dirty="0"/>
          </a:p>
        </p:txBody>
      </p:sp>
      <p:pic>
        <p:nvPicPr>
          <p:cNvPr id="4" name="C_3#750587378.fixed?pid=4f39a8522&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750587378.fixed?pid=4f39a8522&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29_1#61b1025bf?pid=750587378&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[江苏盐城七校2025高二联考]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下图为受精作用及胚胎发育示意图，其中</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代表两个发育时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，①~④表示过程。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BD.29_1#61b1025bf?pid=750587378&amp;color=0,0,0&amp;vtp=1&amp;bt=1&amp;bbb=1&amp;hb=1"/>
              <p:cNvSpPr>
                <a:spLocks noRot="1" noChangeAspect="1" noMove="1" noResize="1" noEditPoints="1" noAdjustHandles="1" noChangeArrowheads="1" noChangeShapeType="1" noTextEdit="1"/>
              </p:cNvSpPr>
              <p:nvPr/>
            </p:nvSpPr>
            <p:spPr>
              <a:xfrm>
                <a:off x="722376" y="972000"/>
                <a:ext cx="10753344" cy="843153"/>
              </a:xfrm>
              <a:prstGeom prst="rect">
                <a:avLst/>
              </a:prstGeom>
              <a:blipFill rotWithShape="1">
                <a:blip r:embed="rId1"/>
                <a:stretch>
                  <a:fillRect l="-4" t="-53" b="-5384"/>
                </a:stretch>
              </a:blipFill>
            </p:spPr>
            <p:txBody>
              <a:bodyPr/>
              <a:lstStyle/>
              <a:p>
                <a:r>
                  <a:rPr lang="zh-CN" altLang="en-US">
                    <a:noFill/>
                  </a:rPr>
                  <a:t> </a:t>
                </a:r>
              </a:p>
            </p:txBody>
          </p:sp>
        </mc:Fallback>
      </mc:AlternateContent>
      <p:pic>
        <p:nvPicPr>
          <p:cNvPr id="3" name="QC_4_BD.29_2#61b1025bf?pid=750587378&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2660904" y="1951677"/>
            <a:ext cx="6876288" cy="74066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4_AN.30_1#61b1025bf.bracket?pid=750587378&amp;color=0,0,0&amp;vpa=10&amp;vtp=1"/>
          <p:cNvSpPr/>
          <p:nvPr/>
        </p:nvSpPr>
        <p:spPr>
          <a:xfrm>
            <a:off x="5924614" y="14101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mc:AlternateContent xmlns:mc="http://schemas.openxmlformats.org/markup-compatibility/2006">
        <mc:Choice xmlns:a14="http://schemas.microsoft.com/office/drawing/2010/main" Requires="a14">
          <p:sp>
            <p:nvSpPr>
              <p:cNvPr id="5" name="QC_4_BD.29_3#61b1025bf.choices?pid=750587378&amp;color=0,0,0&amp;vtp=1&amp;bbb=1"/>
              <p:cNvSpPr/>
              <p:nvPr/>
            </p:nvSpPr>
            <p:spPr>
              <a:xfrm>
                <a:off x="722376" y="282797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A.②过程中细胞没有分化，没有发生基因的选择性表达</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.②③④过程均通过有丝分裂增殖，且都在透明带内进行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表示桑葚胚，和受精卵相比，此时细胞的核质比变小</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.一般情况下，胚胎发育到③过程开始发生分化</a:t>
                </a:r>
                <a:endParaRPr lang="en-US" altLang="zh-CN" sz="2000" dirty="0"/>
              </a:p>
            </p:txBody>
          </p:sp>
        </mc:Choice>
        <mc:Fallback>
          <p:sp>
            <p:nvSpPr>
              <p:cNvPr id="5" name="QC_4_BD.29_3#61b1025bf.choices?pid=750587378&amp;color=0,0,0&amp;vtp=1&amp;bbb=1"/>
              <p:cNvSpPr>
                <a:spLocks noRot="1" noChangeAspect="1" noMove="1" noResize="1" noEditPoints="1" noAdjustHandles="1" noChangeArrowheads="1" noChangeShapeType="1" noTextEdit="1"/>
              </p:cNvSpPr>
              <p:nvPr/>
            </p:nvSpPr>
            <p:spPr>
              <a:xfrm>
                <a:off x="722376" y="2827977"/>
                <a:ext cx="10753344" cy="1796034"/>
              </a:xfrm>
              <a:prstGeom prst="rect">
                <a:avLst/>
              </a:prstGeom>
              <a:blipFill rotWithShape="1">
                <a:blip r:embed="rId3"/>
                <a:stretch>
                  <a:fillRect l="-4" t="-18"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31_1#61b1025bf?vop=1&amp;pid=750587378&amp;color=0,0,0&amp;vtp=1&amp;bt=1&amp;bbb=1&amp;hb=1"/>
              <p:cNvSpPr/>
              <p:nvPr/>
            </p:nvSpPr>
            <p:spPr>
              <a:xfrm>
                <a:off x="722376" y="972000"/>
                <a:ext cx="10753344" cy="22532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②过程中细胞发生有丝分裂，该过程中的基因仍然发生了选择性表达，A错误；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②③过程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发生在透明带内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，细胞通过有丝分裂增殖，但是④过程原肠胚的形成发生在透明带破裂后，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误</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表示桑葚胚，形成桑葚胚的过程中细胞不断分裂，细胞体积变小，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而细胞核大小基本不变，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所以和受精卵相比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，此时细胞的核质比变大，C错误；一般情况下，胚胎发育到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③过程开始发生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，囊胚期出现内细胞团和滋养层细胞的分化，D正确。</a:t>
                </a:r>
                <a:endParaRPr lang="en-US" altLang="zh-CN" sz="2200" dirty="0"/>
              </a:p>
            </p:txBody>
          </p:sp>
        </mc:Choice>
        <mc:Fallback>
          <p:sp>
            <p:nvSpPr>
              <p:cNvPr id="2" name="QC_4_AS.31_1#61b1025bf?vop=1&amp;pid=750587378&amp;color=0,0,0&amp;vtp=1&amp;bt=1&amp;bbb=1&amp;hb=1"/>
              <p:cNvSpPr>
                <a:spLocks noRot="1" noChangeAspect="1" noMove="1" noResize="1" noEditPoints="1" noAdjustHandles="1" noChangeArrowheads="1" noChangeShapeType="1" noTextEdit="1"/>
              </p:cNvSpPr>
              <p:nvPr/>
            </p:nvSpPr>
            <p:spPr>
              <a:xfrm>
                <a:off x="722376" y="972000"/>
                <a:ext cx="10753344" cy="2253234"/>
              </a:xfrm>
              <a:prstGeom prst="rect">
                <a:avLst/>
              </a:prstGeom>
              <a:blipFill rotWithShape="1">
                <a:blip r:embed="rId1"/>
                <a:stretch>
                  <a:fillRect l="-4" t="-20" r="-1789" b="-199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32_1#41da95fc1?pid=750587378&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[黑龙江哈尔滨2025高二期中]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胚胎移植作为胚胎工程的最终技术环节，经过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1、2、3过程分别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产生了试管动物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、克隆动物和转基因动物，如图所示。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33_1#41da95fc1.bracket?pid=750587378&amp;color=0,0,0&amp;vpa=11&amp;vtp=1"/>
          <p:cNvSpPr/>
          <p:nvPr/>
        </p:nvSpPr>
        <p:spPr>
          <a:xfrm>
            <a:off x="9050401" y="14101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4_BD.32_2#41da95fc1?htil=4&amp;pid=750587378&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673136" y="1951677"/>
            <a:ext cx="4480560" cy="135331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4_BD.32_3#41da95fc1.choices?htil=4&amp;pid=750587378&amp;color=0,0,0&amp;vtp=1&amp;bbb=1"/>
          <p:cNvSpPr/>
          <p:nvPr/>
        </p:nvSpPr>
        <p:spPr>
          <a:xfrm>
            <a:off x="722376" y="1876874"/>
            <a:ext cx="613562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A.试管动物属于有性生殖，克隆动物属于无性生殖</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.动物细胞核移植中普遍使用显微操作法去核</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.过程1、2、3都可以定向改良动物的遗传性状</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.不同动物胚胎移植到受体子宫的时间可能不同</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34_1#41da95fc1?vop=1&amp;pid=750587378&amp;color=0,0,0&amp;vtp=1&amp;bt=1&amp;bbb=1&amp;hb=1"/>
          <p:cNvSpPr/>
          <p:nvPr/>
        </p:nvSpPr>
        <p:spPr>
          <a:xfrm>
            <a:off x="722376" y="972000"/>
            <a:ext cx="10753344" cy="4069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试管动物指通过人工操作使卵子在体外受精，经培养发育为早期胚胎后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，再进行移植产生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的个体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，属于有性生殖；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动物细胞核移植是将动物的一个细胞的细胞核移入去核的卵母细胞中，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使其重组并发育成新的胚胎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，继而发育为动物个体，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用核移植的方法得到的动物称为克隆动物，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克隆动物属于无性生殖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目前动物细胞核移植技术中普遍使用的去核方法是显微操作法，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也有人采用梯度离心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、紫外线短时间照射和化学物质处理等方法，B正确。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通过转基因等技术，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赋予生物新的遗传特性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，创造出更符合人们需要的新的生物类型和生物产品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，可以定向改造动物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的遗传性状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；而试管动物的性状与雌雄亲本均有关，克隆动物保持了亲本的性状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，二者都不能定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向改良动物的遗传性状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，C错误。不同动物胚胎移植的时间不同，例如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，小鼠一般要培养到桑葚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胚阶段才进行移植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，牛、猪等动物可在更早的阶段移植，D正确。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EX.35_1#41da95fc1?vop=1&amp;pid=750587378&amp;color=0,0,0&amp;vtp=1&amp;bt=1&amp;bbb=1&amp;hb=1"/>
          <p:cNvSpPr/>
          <p:nvPr/>
        </p:nvSpPr>
        <p:spPr>
          <a:xfrm>
            <a:off x="722376" y="972000"/>
            <a:ext cx="10753344" cy="3501009"/>
          </a:xfrm>
          <a:prstGeom prst="rect">
            <a:avLst/>
          </a:prstGeom>
          <a:noFill/>
        </p:spPr>
        <p:txBody>
          <a:bodyPr wrap="none" lIns="0" tIns="0" rIns="0" bIns="0" rtlCol="0" anchor="t"/>
          <a:lstStyle/>
          <a:p>
            <a:pPr algn="l" latinLnBrk="1">
              <a:lnSpc>
                <a:spcPts val="31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endParaRPr lang="en-US" altLang="zh-CN" sz="2000" dirty="0"/>
          </a:p>
          <a:p>
            <a:pPr latinLnBrk="1">
              <a:lnSpc>
                <a:spcPts val="31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试管动物和克隆动物的培育涉及的胚胎工程技术差异</a:t>
            </a:r>
            <a:endParaRPr lang="en-US" altLang="zh-CN" sz="2000" dirty="0"/>
          </a:p>
          <a:p>
            <a:pPr latinLnBrk="1">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试管动物需经过体外受精获得。即通过人工操作使卵子和精子在体外条件下受精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，并通过培养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发育为早期胚胎后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，再经胚胎移植产生后代。</a:t>
            </a:r>
            <a:endParaRPr lang="en-US" altLang="zh-CN" sz="2000" dirty="0"/>
          </a:p>
          <a:p>
            <a:pPr latinLnBrk="1">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克隆动物可利用动物细胞核移植获得。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即将动物的一个细胞的细胞核移入去核的卵母细胞中，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使这个重新组合的细胞发育成新胚胎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，继而发育成动物个体的技术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，经过核移植得到的动物称为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克隆动物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胚胎分割：指采用机械方法将早期胚胎切割成2等份、4等份或8等份等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，经移植获得同卵双胎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或多胎的技术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。胚胎分割可以看作动物无性繁殖或克隆的方法之一。</a:t>
            </a:r>
            <a:endParaRPr lang="en-US" altLang="zh-CN" sz="2000" dirty="0"/>
          </a:p>
        </p:txBody>
      </p:sp>
      <p:graphicFrame>
        <p:nvGraphicFramePr>
          <p:cNvPr id="28" name="QC_4_EX.35_2#41da95fc1?colgroup=13,13,13&amp;vop=1&amp;pid=750587378&amp;color=0,0,0&amp;vtp=1&amp;bbb=1"/>
          <p:cNvGraphicFramePr>
            <a:graphicFrameLocks noGrp="1"/>
          </p:cNvGraphicFramePr>
          <p:nvPr/>
        </p:nvGraphicFramePr>
        <p:xfrm>
          <a:off x="722376" y="4586928"/>
          <a:ext cx="10707624" cy="1681861"/>
        </p:xfrm>
        <a:graphic>
          <a:graphicData uri="http://schemas.openxmlformats.org/drawingml/2006/table">
            <a:tbl>
              <a:tblPr/>
              <a:tblGrid>
                <a:gridCol w="3648456"/>
                <a:gridCol w="3529584"/>
                <a:gridCol w="3529584"/>
              </a:tblGrid>
              <a:tr h="416560">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试管动物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克隆动物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1767">
                <a:tc>
                  <a:txBody>
                    <a:bodyPr/>
                    <a:lstStyle/>
                    <a:p>
                      <a:pPr algn="ctr" latinLnBrk="1" hangingPunct="0">
                        <a:lnSpc>
                          <a:spcPts val="29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生殖方式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有性生殖</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无性生殖</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1767">
                <a:tc>
                  <a:txBody>
                    <a:bodyPr/>
                    <a:lstStyle/>
                    <a:p>
                      <a:pPr algn="ctr" latinLnBrk="1" hangingPunct="0">
                        <a:lnSpc>
                          <a:spcPts val="29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特有技术手段</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体外受精技术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动物细胞核移植技术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1767">
                <a:tc>
                  <a:txBody>
                    <a:bodyPr/>
                    <a:lstStyle/>
                    <a:p>
                      <a:pPr algn="ctr" latinLnBrk="1" hangingPunct="0">
                        <a:lnSpc>
                          <a:spcPts val="29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是否遵循遗传规律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遵循</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不遵循</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nodeType="withEffect">
                                  <p:stCondLst>
                                    <p:cond delay="0"/>
                                  </p:stCondLst>
                                  <p:childTnLst>
                                    <p:set>
                                      <p:cBhvr>
                                        <p:cTn id="36" dur="1" fill="hold">
                                          <p:stCondLst>
                                            <p:cond delay="0"/>
                                          </p:stCondLst>
                                        </p:cTn>
                                        <p:tgtEl>
                                          <p:spTgt spid="28"/>
                                        </p:tgtEl>
                                        <p:attrNameLst>
                                          <p:attrName>style.visibility</p:attrName>
                                        </p:attrNameLst>
                                      </p:cBhvr>
                                      <p:to>
                                        <p:strVal val="visible"/>
                                      </p:to>
                                    </p:set>
                                    <p:animEffect transition="in" filter="fade">
                                      <p:cBhvr>
                                        <p:cTn id="37"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36_1#194ba1ea0?pid=750587378&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[重庆七校联盟2025高二联考]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科学家通过培育小鼠孤雌单倍体胚胎干细胞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，成功获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得了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“1母亲0父亲”的雌性小鼠，且该雌性小鼠能正常产生后代，有关技术如图所示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叙述正确的有(</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37_1#194ba1ea0.bracket?pid=750587378&amp;color=0,0,0&amp;vpa=12&amp;vtp=1&amp;bbb=1"/>
          <p:cNvSpPr/>
          <p:nvPr/>
        </p:nvSpPr>
        <p:spPr>
          <a:xfrm>
            <a:off x="2433701" y="1867350"/>
            <a:ext cx="52863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BC</a:t>
            </a:r>
            <a:endParaRPr lang="en-US" altLang="zh-CN" sz="2000" dirty="0"/>
          </a:p>
        </p:txBody>
      </p:sp>
      <p:pic>
        <p:nvPicPr>
          <p:cNvPr id="4" name="QC_4_BD.36_3#194ba1ea0?htil=1&amp;pid=750587378&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987552" y="2408877"/>
            <a:ext cx="4846320" cy="121615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4_BD.36_4#194ba1ea0?htil=1&amp;pid=750587378&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6364224" y="2518605"/>
            <a:ext cx="4846320" cy="109728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C_4_BD.36_5#194ba1ea0.choices?pid=750587378&amp;color=0,0,0&amp;vtp=1&amp;bbb=1"/>
          <p:cNvSpPr/>
          <p:nvPr/>
        </p:nvSpPr>
        <p:spPr>
          <a:xfrm>
            <a:off x="722376" y="375507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A.用雌激素对母鼠进行超数排卵处理可以获得更多的卵母细胞</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.用于过程③的细胞取自孤雌单倍体囊胚中的内细胞团</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.第2阶段原核形成时，卵母细胞已完成了减数第二次分裂</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.当胚胎发育到囊胚或者原肠胚的时期，可以向受体内移植</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38_1#194ba1ea0?vop=1&amp;pid=750587378&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促性腺激素可促进生殖细胞的形成，因此应用促性腺激素处理母鼠使其超数排卵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，获得更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多的卵母细胞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，A错误；囊胚的内细胞团细胞具有全能性，属于胚胎干细胞，因此用于过程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细胞应取自孤雌单倍体囊胚中的内细胞团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卵母细胞的减数第一次分裂在排卵前后完成，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减数第二次分裂在受精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（或激活）后完成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，形成卵细胞和第二极体的同时伴随原核形成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雌原核），故第2阶段原核形成时表明卵母细胞已完成减数第二次分裂，C正确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；胚胎移植的适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宜时期为桑葚胚或囊胚阶段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，原肠胚时期细胞分化程度高，移植成功率低，D错误。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fb5cd9a49?pid=abb32a565&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[湖北部分高中协作体2025高二联考]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有关哺乳动物精子、卵子的发生及受精作用的叙述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_1#fb5cd9a49.bracket?pid=abb32a565&amp;color=0,0,0&amp;vpa=1&amp;vtp=1"/>
          <p:cNvSpPr/>
          <p:nvPr/>
        </p:nvSpPr>
        <p:spPr>
          <a:xfrm>
            <a:off x="1430401" y="14101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mc:AlternateContent xmlns:mc="http://schemas.openxmlformats.org/markup-compatibility/2006">
        <mc:Choice xmlns:a14="http://schemas.microsoft.com/office/drawing/2010/main" Requires="a14">
          <p:sp>
            <p:nvSpPr>
              <p:cNvPr id="4" name="QC_5_BD.1_2#fb5cd9a49.choices?pid=abb32a565&amp;color=0,0,0&amp;vtp=1&amp;bbb=1"/>
              <p:cNvSpPr/>
              <p:nvPr/>
            </p:nvSpPr>
            <p:spPr>
              <a:xfrm>
                <a:off x="722376" y="182467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Ⅱ</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通常在输卵管内完成</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.受精作用完成的标志是卵细胞质膜发生生理反应，拒绝其他精子再进入卵内</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.采集到的精子和卵子相遇即可发生受精作用</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.卵子发生时，</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Ⅱ</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过程是不连续的，但细胞质均等分配</a:t>
                </a:r>
                <a:endParaRPr lang="en-US" altLang="zh-CN" sz="2000" dirty="0"/>
              </a:p>
            </p:txBody>
          </p:sp>
        </mc:Choice>
        <mc:Fallback>
          <p:sp>
            <p:nvSpPr>
              <p:cNvPr id="4" name="QC_5_BD.1_2#fb5cd9a49.choices?pid=abb32a565&amp;color=0,0,0&amp;vtp=1&amp;bbb=1"/>
              <p:cNvSpPr>
                <a:spLocks noRot="1" noChangeAspect="1" noMove="1" noResize="1" noEditPoints="1" noAdjustHandles="1" noChangeArrowheads="1" noChangeShapeType="1" noTextEdit="1"/>
              </p:cNvSpPr>
              <p:nvPr/>
            </p:nvSpPr>
            <p:spPr>
              <a:xfrm>
                <a:off x="722376" y="1824677"/>
                <a:ext cx="10753344" cy="1796034"/>
              </a:xfrm>
              <a:prstGeom prst="rect">
                <a:avLst/>
              </a:prstGeom>
              <a:blipFill rotWithShape="1">
                <a:blip r:embed="rId1"/>
                <a:stretch>
                  <a:fillRect l="-4" t="-18"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39_1#847740c4e?pid=750587378&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[福建福州2024高二期中]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我国科研人员利用小鼠获得了单倍体胚胎干细胞，流程如图所示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前构建成功的单倍体胚胎干细胞的细胞核内包含的性染色体全部都是</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染色体，而无包含</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Y</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染色体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的细胞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。已知小鼠</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Y</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染色体比</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染色体短小,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BD.39_1#847740c4e?pid=750587378&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r="-1175" b="-3491"/>
                </a:stretch>
              </a:blipFill>
            </p:spPr>
            <p:txBody>
              <a:bodyPr/>
              <a:lstStyle/>
              <a:p>
                <a:r>
                  <a:rPr lang="zh-CN" altLang="en-US">
                    <a:noFill/>
                  </a:rPr>
                  <a:t> </a:t>
                </a:r>
              </a:p>
            </p:txBody>
          </p:sp>
        </mc:Fallback>
      </mc:AlternateContent>
      <p:sp>
        <p:nvSpPr>
          <p:cNvPr id="3" name="QC_4_AN.40_1#847740c4e.bracket?pid=750587378&amp;color=0,0,0&amp;vpa=13&amp;vtp=1"/>
          <p:cNvSpPr/>
          <p:nvPr/>
        </p:nvSpPr>
        <p:spPr>
          <a:xfrm>
            <a:off x="7623239" y="18673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pic>
        <p:nvPicPr>
          <p:cNvPr id="4" name="QC_4_BD.39_2#847740c4e?pid=750587378&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3456432" y="2408877"/>
            <a:ext cx="5285232" cy="145389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4_BD.39_3#847740c4e.choices?pid=750587378&amp;color=0,0,0&amp;vtp=1&amp;bbb=1"/>
              <p:cNvSpPr/>
              <p:nvPr/>
            </p:nvSpPr>
            <p:spPr>
              <a:xfrm>
                <a:off x="722376" y="399637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A.精子入卵后，透明带迅速发生生理反应拒绝其他精子进入透明带</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.为得到只含精子染色体的胚胎干细胞，需在核融合前剔除卵子的雌原核</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.单倍体胚胎干细胞可来自小鼠囊胚期的内细胞团细胞</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Y</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染色体比</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染色体短小，可能缺少支持单倍体胚胎干细胞存活的基因</a:t>
                </a:r>
                <a:endParaRPr lang="en-US" altLang="zh-CN" sz="2000" dirty="0"/>
              </a:p>
            </p:txBody>
          </p:sp>
        </mc:Choice>
        <mc:Fallback>
          <p:sp>
            <p:nvSpPr>
              <p:cNvPr id="5" name="QC_4_BD.39_3#847740c4e.choices?pid=750587378&amp;color=0,0,0&amp;vtp=1&amp;bbb=1"/>
              <p:cNvSpPr>
                <a:spLocks noRot="1" noChangeAspect="1" noMove="1" noResize="1" noEditPoints="1" noAdjustHandles="1" noChangeArrowheads="1" noChangeShapeType="1" noTextEdit="1"/>
              </p:cNvSpPr>
              <p:nvPr/>
            </p:nvSpPr>
            <p:spPr>
              <a:xfrm>
                <a:off x="722376" y="3996377"/>
                <a:ext cx="10753344" cy="1796034"/>
              </a:xfrm>
              <a:prstGeom prst="rect">
                <a:avLst/>
              </a:prstGeom>
              <a:blipFill rotWithShape="1">
                <a:blip r:embed="rId3"/>
                <a:stretch>
                  <a:fillRect l="-4" t="-18"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41_1#847740c4e?vop=1&amp;pid=750587378&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精子入卵后，卵细胞膜迅速发生生理反应，拒绝其他精子再进入卵内，A错误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；为得到只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含精子染色体的胚胎干细胞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，需在核融合前剔除卵子的雌原核，B正确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；胚胎干细胞可发育为各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种组织或器官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，故单倍体胚胎干细胞可来自小鼠囊胚期的内细胞团细胞，C正确；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由题意可知，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目前构建成功的单倍体胚胎干细胞无包含</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Y</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染色体的细胞，且</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Y</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染色体比</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染色体短小，所以推测</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Y</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染色体上的基因相对较少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，可能缺少支持单倍体胚胎干细胞存活的基因，D正确。</a:t>
                </a:r>
                <a:endParaRPr lang="en-US" altLang="zh-CN" sz="2200" dirty="0"/>
              </a:p>
            </p:txBody>
          </p:sp>
        </mc:Choice>
        <mc:Fallback>
          <p:sp>
            <p:nvSpPr>
              <p:cNvPr id="2" name="QC_4_AS.41_1#847740c4e?vop=1&amp;pid=750587378&amp;color=0,0,0&amp;vtp=1&amp;bt=1&amp;bbb=1&amp;hb=1"/>
              <p:cNvSpPr>
                <a:spLocks noRot="1" noChangeAspect="1" noMove="1" noResize="1" noEditPoints="1" noAdjustHandles="1" noChangeArrowheads="1" noChangeShapeType="1" noTextEdit="1"/>
              </p:cNvSpPr>
              <p:nvPr/>
            </p:nvSpPr>
            <p:spPr>
              <a:xfrm>
                <a:off x="722376" y="972000"/>
                <a:ext cx="10753344" cy="2240534"/>
              </a:xfrm>
              <a:prstGeom prst="rect">
                <a:avLst/>
              </a:prstGeom>
              <a:blipFill rotWithShape="1">
                <a:blip r:embed="rId1"/>
                <a:stretch>
                  <a:fillRect l="-4" t="-20" b="-200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EX.42_1#847740c4e?vop=1&amp;pid=750587378&amp;color=0,0,0&amp;vtp=1&amp;bt=1&amp;bb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【方法总结】</a:t>
            </a:r>
            <a:endParaRPr lang="en-US" altLang="zh-CN" sz="2000" dirty="0"/>
          </a:p>
          <a:p>
            <a:pPr latinLnBrk="1">
              <a:lnSpc>
                <a:spcPts val="35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防止多精子入卵的两道屏障及其发挥作用的时机</a:t>
            </a:r>
            <a:endParaRPr lang="en-US" altLang="zh-CN" sz="2000" dirty="0"/>
          </a:p>
        </p:txBody>
      </p:sp>
      <p:graphicFrame>
        <p:nvGraphicFramePr>
          <p:cNvPr id="33" name="QC_4_EX.42_2#847740c4e?colgroup=5,6,14,13&amp;vop=1&amp;pid=750587378&amp;color=0,0,0&amp;vtp=1&amp;bbb=1"/>
          <p:cNvGraphicFramePr>
            <a:graphicFrameLocks noGrp="1"/>
          </p:cNvGraphicFramePr>
          <p:nvPr/>
        </p:nvGraphicFramePr>
        <p:xfrm>
          <a:off x="722376" y="1961203"/>
          <a:ext cx="10707624" cy="1273810"/>
        </p:xfrm>
        <a:graphic>
          <a:graphicData uri="http://schemas.openxmlformats.org/drawingml/2006/table">
            <a:tbl>
              <a:tblPr/>
              <a:tblGrid>
                <a:gridCol w="1545336"/>
                <a:gridCol w="1837944"/>
                <a:gridCol w="3803904"/>
                <a:gridCol w="3520440"/>
              </a:tblGrid>
              <a:tr h="421132">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屏障</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屏障名称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发挥作用的时机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第一道屏障</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透明带反应</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精子的细胞膜与卵细胞膜融合</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阻止后来的精子进入透明带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第二道屏障</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卵细胞膜反应</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精子入卵后</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拒绝其他精子再进入卵内</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3"/>
                                        </p:tgtEl>
                                        <p:attrNameLst>
                                          <p:attrName>style.visibility</p:attrName>
                                        </p:attrNameLst>
                                      </p:cBhvr>
                                      <p:to>
                                        <p:strVal val="visible"/>
                                      </p:to>
                                    </p:set>
                                    <p:animEffect transition="in" filter="fade">
                                      <p:cBhvr>
                                        <p:cTn id="16"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43_1#d6d0093fb?pid=750587378&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[山东德州2024高二月考]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单峰骆驼在野外几乎灭绝</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，科学家欲通过胚胎工程的方法拯救野生单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峰骆驼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，进行了如图所示研究。请据图分析，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44_1#d6d0093fb.bracket?pid=750587378&amp;color=0,0,0&amp;vpa=14&amp;vtp=1"/>
          <p:cNvSpPr/>
          <p:nvPr/>
        </p:nvSpPr>
        <p:spPr>
          <a:xfrm>
            <a:off x="8021701" y="14101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4" name="QC_4_BD.43_2#d6d0093fb?pid=750587378&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636008" y="1951677"/>
            <a:ext cx="2926080" cy="209397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4_BD.43_3#d6d0093fb.choices?pid=750587378&amp;color=0,0,0&amp;vtp=1&amp;bbb=1"/>
          <p:cNvSpPr/>
          <p:nvPr/>
        </p:nvSpPr>
        <p:spPr>
          <a:xfrm>
            <a:off x="722376" y="417417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A.为使A野生单峰骆驼超数排卵，可在其饲料中添加适量的促性腺激素</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.胚胎移植到C体内前收集胚胎并检查，是为了避免受体母骆驼对外来胚胎产生免疫排斥</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.卵裂期，胚胎的总体积不增加，但有机物总量增加</a:t>
            </a:r>
            <a:endParaRPr lang="en-US" altLang="zh-CN" sz="2000" dirty="0"/>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.可采用胚胎分割技术提高胚胎利用率，胚胎分割移植后获得的动物个体之间性状可能不完全相同</a:t>
            </a:r>
            <a:endParaRPr lang="en-US" altLang="zh-CN" sz="20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45_1#d6d0093fb?vop=1&amp;pid=750587378&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为使A野生单峰骆驼超数排卵，可给其注射适量的促性腺激素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，促性腺激素的化学本质为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，如果添加在饲料里，其在消化道内会被水解，A错误。胚胎移植到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C体内前收集胚胎并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检查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，是为了检查胚胎质量和发育情况，此时胚胎应发育到桑葚胚或囊胚阶段；理论上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，受体母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骆驼不会对外来胚胎产生免疫排斥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，B错误。卵裂期细胞的数量不断增加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，但胚胎的总体积并不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，早期胚胎发育消耗卵细胞提供的营养物质，有机物总量减少，C错误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。可采用胚胎分割技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术提高胚胎利用率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，由于性状受基因和环境共同影响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，所以胚胎分割移植后获得的动物个体之间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性状可能不完全相同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EX.46_1#d6d0093fb?vop=1&amp;pid=750587378&amp;color=0,0,0&amp;vtp=1&amp;bt=1&amp;bb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促性腺激素的化学本质为蛋白质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，在动物的消化道中会被蛋白酶水解，因此不能饲喂，只能注射。</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47_1#358e74b7d?pid=750587378&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[江西上饶多县2025高二联考]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目前发现的双胞胎有同卵双胞胎、异卵双胞胎和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同卵双胞胎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”。1对“半同卵双胞胎”小姐弟的形成过程如图所示，染色体全部来自父系的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”致死。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48_1#358e74b7d.bracket?pid=750587378&amp;color=0,0,0&amp;vpa=15&amp;vtp=1&amp;bbb=1"/>
          <p:cNvSpPr/>
          <p:nvPr/>
        </p:nvSpPr>
        <p:spPr>
          <a:xfrm>
            <a:off x="4745101" y="1867350"/>
            <a:ext cx="71913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ABC</a:t>
            </a:r>
            <a:endParaRPr lang="en-US" altLang="zh-CN" sz="2000" dirty="0"/>
          </a:p>
        </p:txBody>
      </p:sp>
      <p:pic>
        <p:nvPicPr>
          <p:cNvPr id="4" name="QC_4_BD.47_3#358e74b7d?htil=1&amp;pid=750587378&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069848" y="3048957"/>
            <a:ext cx="4681728" cy="101498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4_BD.47_4#358e74b7d?htil=1&amp;pid=750587378&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6409944" y="2408877"/>
            <a:ext cx="4745736" cy="165506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6" name="QC_4_BD.47_5#358e74b7d.choices?pid=750587378&amp;color=0,0,0&amp;vtp=1&amp;bbb=1"/>
              <p:cNvSpPr/>
              <p:nvPr/>
            </p:nvSpPr>
            <p:spPr>
              <a:xfrm>
                <a:off x="722376" y="4199577"/>
                <a:ext cx="10753344" cy="1781302"/>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A.“半同卵双胞胎”的产生与透明带反应和卵细胞膜反应异常有关</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.这对小姐弟来源于母亲的染色体相同，来源于父亲的染色体不同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.图中卵子已发育到减数分裂Ⅱ</a:t>
                </a:r>
                <a:endParaRPr lang="en-US" altLang="zh-CN" sz="2000" dirty="0"/>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的染色体组成为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MP</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的染色体组成为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6" name="QC_4_BD.47_5#358e74b7d.choices?pid=750587378&amp;color=0,0,0&amp;vtp=1&amp;bbb=1"/>
              <p:cNvSpPr>
                <a:spLocks noRot="1" noChangeAspect="1" noMove="1" noResize="1" noEditPoints="1" noAdjustHandles="1" noChangeArrowheads="1" noChangeShapeType="1" noTextEdit="1"/>
              </p:cNvSpPr>
              <p:nvPr/>
            </p:nvSpPr>
            <p:spPr>
              <a:xfrm>
                <a:off x="722376" y="4199577"/>
                <a:ext cx="10753344" cy="1781302"/>
              </a:xfrm>
              <a:prstGeom prst="rect">
                <a:avLst/>
              </a:prstGeom>
              <a:blipFill rotWithShape="1">
                <a:blip r:embed="rId3"/>
                <a:stretch>
                  <a:fillRect l="-4" t="-18" b="-264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49_1#358e74b7d?vop=1&amp;pid=750587378&amp;color=0,0,0&amp;vtp=1&amp;bt=1&amp;bbb=1&amp;hb=1"/>
              <p:cNvSpPr/>
              <p:nvPr/>
            </p:nvSpPr>
            <p:spPr>
              <a:xfrm>
                <a:off x="722376" y="972000"/>
                <a:ext cx="10753344" cy="27104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“半同卵双胞胎”的产生是两个精子与一个卵细胞受精引起的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，与透明带反应和卵细胞膜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反应异常有关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，A正确；来自母系的染色体为</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，来自父系的染色体为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，经过融合并分裂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，染色体进行组合，细胞</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的染色体组成为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MP</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的染色体均来自父亲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，其染色体组成为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，则细胞</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的染色体组成为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MP</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，故这对小姐弟来源于母亲的染色体相同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，来源于父亲的染色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体不同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，B正确，D错误；卵子发育到减数第二次分裂才具备受精能力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，故图中卵子已发育到减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数分裂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Ⅱ，C正确。</a:t>
                </a:r>
                <a:endParaRPr lang="en-US" altLang="zh-CN" sz="2200" dirty="0"/>
              </a:p>
            </p:txBody>
          </p:sp>
        </mc:Choice>
        <mc:Fallback>
          <p:sp>
            <p:nvSpPr>
              <p:cNvPr id="2" name="QC_4_AS.49_1#358e74b7d?vop=1&amp;pid=750587378&amp;color=0,0,0&amp;vtp=1&amp;bt=1&amp;bbb=1&amp;hb=1"/>
              <p:cNvSpPr>
                <a:spLocks noRot="1" noChangeAspect="1" noMove="1" noResize="1" noEditPoints="1" noAdjustHandles="1" noChangeArrowheads="1" noChangeShapeType="1" noTextEdit="1"/>
              </p:cNvSpPr>
              <p:nvPr/>
            </p:nvSpPr>
            <p:spPr>
              <a:xfrm>
                <a:off x="722376" y="972000"/>
                <a:ext cx="10753344" cy="2710434"/>
              </a:xfrm>
              <a:prstGeom prst="rect">
                <a:avLst/>
              </a:prstGeom>
              <a:blipFill rotWithShape="1">
                <a:blip r:embed="rId1"/>
                <a:stretch>
                  <a:fillRect l="-4" t="-17" r="-1435" b="-166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BD.50_1#97a60d876?pid=750587378&amp;color=0,0,0&amp;vtp=1&amp;bt=1&amp;bbb=1&amp;h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[河南九师联盟2025高二联考]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某牧场为了繁育某种优良种牛，设计了如图所示两种方法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。回答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下列问题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pic>
        <p:nvPicPr>
          <p:cNvPr id="3" name="QO_4_BD.50_2#97a60d876?pid=750587378&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712464" y="1961203"/>
            <a:ext cx="4764024" cy="279806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51_1#a23767a1b?pid=97a60d876&amp;color=0,0,0&amp;mp=1&amp;vtp=1&amp;bt=1&amp;bbb=1&amp;hb=1"/>
              <p:cNvSpPr/>
              <p:nvPr/>
            </p:nvSpPr>
            <p:spPr>
              <a:xfrm>
                <a:off x="722376" y="969264"/>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）将早期胚胎移植到受体母牛体内前需对受体母牛进行</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处理，目的是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为获得所需性别的小牛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常选择</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细胞做</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分析以鉴定性别</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，还可以在细胞水平上进行</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B_5_BD.51_1#a23767a1b?pid=97a60d876&amp;color=0,0,0&amp;mp=1&amp;vtp=1&amp;bt=1&amp;bbb=1&amp;hb=1"/>
              <p:cNvSpPr>
                <a:spLocks noRot="1" noChangeAspect="1" noMove="1" noResize="1" noEditPoints="1" noAdjustHandles="1" noChangeArrowheads="1" noChangeShapeType="1" noTextEdit="1"/>
              </p:cNvSpPr>
              <p:nvPr/>
            </p:nvSpPr>
            <p:spPr>
              <a:xfrm>
                <a:off x="722376" y="969264"/>
                <a:ext cx="10753344" cy="1300353"/>
              </a:xfrm>
              <a:prstGeom prst="rect">
                <a:avLst/>
              </a:prstGeom>
              <a:blipFill rotWithShape="1">
                <a:blip r:embed="rId1"/>
                <a:stretch>
                  <a:fillRect l="-4" t="-20" r="-591" b="-3506"/>
                </a:stretch>
              </a:blipFill>
            </p:spPr>
            <p:txBody>
              <a:bodyPr/>
              <a:lstStyle/>
              <a:p>
                <a:r>
                  <a:rPr lang="zh-CN" altLang="en-US">
                    <a:noFill/>
                  </a:rPr>
                  <a:t> </a:t>
                </a:r>
              </a:p>
            </p:txBody>
          </p:sp>
        </mc:Fallback>
      </mc:AlternateContent>
      <p:sp>
        <p:nvSpPr>
          <p:cNvPr id="3" name="QB_5_AN.52_1#a23767a1b.blank?pid=97a60d876&amp;color=0,0,0&amp;mp=1&amp;vpa=16&amp;vtp=1&amp;bbb=1"/>
          <p:cNvSpPr/>
          <p:nvPr/>
        </p:nvSpPr>
        <p:spPr>
          <a:xfrm>
            <a:off x="7231126" y="931164"/>
            <a:ext cx="120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同期发情</a:t>
            </a:r>
            <a:endParaRPr lang="en-US" altLang="zh-CN" sz="2000" dirty="0"/>
          </a:p>
        </p:txBody>
      </p:sp>
      <p:sp>
        <p:nvSpPr>
          <p:cNvPr id="4" name="QB_5_AN.53_1#a23767a1b.blank?pid=97a60d876&amp;color=0,0,0&amp;mp=1&amp;vpa=17&amp;vtp=1&amp;bbb=1&amp;hb=1"/>
          <p:cNvSpPr/>
          <p:nvPr/>
        </p:nvSpPr>
        <p:spPr>
          <a:xfrm>
            <a:off x="722377" y="931164"/>
            <a:ext cx="10749631" cy="856234"/>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使供、受</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体母牛生理状态相同</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，为早期胚胎移入受体提供相同的生理环境</a:t>
            </a:r>
            <a:endParaRPr lang="en-US" altLang="zh-CN" sz="2000" dirty="0"/>
          </a:p>
        </p:txBody>
      </p:sp>
      <p:sp>
        <p:nvSpPr>
          <p:cNvPr id="5" name="QB_5_AN.54_1#a23767a1b.blank?pid=97a60d876&amp;color=0,0,0&amp;mp=1&amp;vpa=18&amp;vtp=1&amp;bbb=1"/>
          <p:cNvSpPr/>
          <p:nvPr/>
        </p:nvSpPr>
        <p:spPr>
          <a:xfrm>
            <a:off x="1493901" y="1826514"/>
            <a:ext cx="946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滋养层</a:t>
            </a:r>
            <a:endParaRPr lang="en-US" altLang="zh-CN" sz="2000" dirty="0"/>
          </a:p>
        </p:txBody>
      </p:sp>
      <p:sp>
        <p:nvSpPr>
          <p:cNvPr id="6" name="QB_5_AN.55_1#a23767a1b.blank?pid=97a60d876&amp;color=0,0,0&amp;mp=1&amp;vpa=19&amp;vtp=1&amp;bbb=1"/>
          <p:cNvSpPr/>
          <p:nvPr/>
        </p:nvSpPr>
        <p:spPr>
          <a:xfrm>
            <a:off x="8597964" y="1826514"/>
            <a:ext cx="1962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染色体（组型）</a:t>
            </a:r>
            <a:endParaRPr lang="en-US" altLang="zh-CN" sz="2000" dirty="0"/>
          </a:p>
        </p:txBody>
      </p:sp>
      <mc:AlternateContent xmlns:mc="http://schemas.openxmlformats.org/markup-compatibility/2006">
        <mc:Choice xmlns:a14="http://schemas.microsoft.com/office/drawing/2010/main" Requires="a14">
          <p:sp>
            <p:nvSpPr>
              <p:cNvPr id="7" name="QB_5_AS.56_1#a23767a1b?vop=1&amp;pid=97a60d876&amp;color=0,0,0&amp;vtp=1&amp;bbb=1&amp;hb=1"/>
              <p:cNvSpPr/>
              <p:nvPr/>
            </p:nvSpPr>
            <p:spPr>
              <a:xfrm>
                <a:off x="722376" y="227965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胚胎移植时，对受体母牛进行同期发情处理，能让供、受体母牛生理状态相同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，利于胚胎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着床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。滋养层细胞将来发育成胎膜和胎盘的一部分，取其做</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分析鉴定性别，</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不影响胚胎发育；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从细胞水平分析染色体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（性染色体）组成也可鉴定性别。</a:t>
                </a:r>
                <a:endParaRPr lang="en-US" altLang="zh-CN" sz="2200" dirty="0"/>
              </a:p>
            </p:txBody>
          </p:sp>
        </mc:Choice>
        <mc:Fallback>
          <p:sp>
            <p:nvSpPr>
              <p:cNvPr id="7" name="QB_5_AS.56_1#a23767a1b?vop=1&amp;pid=97a60d876&amp;color=0,0,0&amp;vtp=1&amp;bbb=1&amp;hb=1"/>
              <p:cNvSpPr>
                <a:spLocks noRot="1" noChangeAspect="1" noMove="1" noResize="1" noEditPoints="1" noAdjustHandles="1" noChangeArrowheads="1" noChangeShapeType="1" noTextEdit="1"/>
              </p:cNvSpPr>
              <p:nvPr/>
            </p:nvSpPr>
            <p:spPr>
              <a:xfrm>
                <a:off x="722376" y="2279650"/>
                <a:ext cx="10753344" cy="1326134"/>
              </a:xfrm>
              <a:prstGeom prst="rect">
                <a:avLst/>
              </a:prstGeom>
              <a:blipFill rotWithShape="1">
                <a:blip r:embed="rId2"/>
                <a:stretch>
                  <a:fillRect l="-4" r="-2634" b="-342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bg/>
                                          </p:spTgt>
                                        </p:tgtEl>
                                        <p:attrNameLst>
                                          <p:attrName>style.visibility</p:attrName>
                                        </p:attrNameLst>
                                      </p:cBhvr>
                                      <p:to>
                                        <p:strVal val="visible"/>
                                      </p:to>
                                    </p:set>
                                    <p:animEffect transition="in" filter="fade">
                                      <p:cBhvr>
                                        <p:cTn id="26" dur="500"/>
                                        <p:tgtEl>
                                          <p:spTgt spid="5">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fade">
                                      <p:cBhvr>
                                        <p:cTn id="29" dur="500"/>
                                        <p:tgtEl>
                                          <p:spTgt spid="5">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6">
                                            <p:bg/>
                                          </p:spTgt>
                                        </p:tgtEl>
                                        <p:attrNameLst>
                                          <p:attrName>style.visibility</p:attrName>
                                        </p:attrNameLst>
                                      </p:cBhvr>
                                      <p:to>
                                        <p:strVal val="visible"/>
                                      </p:to>
                                    </p:set>
                                    <p:animEffect transition="in" filter="fade">
                                      <p:cBhvr>
                                        <p:cTn id="34" dur="500"/>
                                        <p:tgtEl>
                                          <p:spTgt spid="6">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0" end="0"/>
                                            </p:txEl>
                                          </p:spTgt>
                                        </p:tgtEl>
                                        <p:attrNameLst>
                                          <p:attrName>style.visibility</p:attrName>
                                        </p:attrNameLst>
                                      </p:cBhvr>
                                      <p:to>
                                        <p:strVal val="visible"/>
                                      </p:to>
                                    </p:set>
                                    <p:animEffect transition="in" filter="fade">
                                      <p:cBhvr>
                                        <p:cTn id="37" dur="500"/>
                                        <p:tgtEl>
                                          <p:spTgt spid="6">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7">
                                            <p:bg/>
                                          </p:spTgt>
                                        </p:tgtEl>
                                        <p:attrNameLst>
                                          <p:attrName>style.visibility</p:attrName>
                                        </p:attrNameLst>
                                      </p:cBhvr>
                                      <p:to>
                                        <p:strVal val="visible"/>
                                      </p:to>
                                    </p:set>
                                    <p:animEffect transition="in" filter="fade">
                                      <p:cBhvr>
                                        <p:cTn id="42" dur="500"/>
                                        <p:tgtEl>
                                          <p:spTgt spid="7">
                                            <p:bg/>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7">
                                            <p:txEl>
                                              <p:pRg st="0" end="0"/>
                                            </p:txEl>
                                          </p:spTgt>
                                        </p:tgtEl>
                                        <p:attrNameLst>
                                          <p:attrName>style.visibility</p:attrName>
                                        </p:attrNameLst>
                                      </p:cBhvr>
                                      <p:to>
                                        <p:strVal val="visible"/>
                                      </p:to>
                                    </p:set>
                                    <p:animEffect transition="in" filter="fade">
                                      <p:cBhvr>
                                        <p:cTn id="45" dur="500"/>
                                        <p:tgtEl>
                                          <p:spTgt spid="7">
                                            <p:txEl>
                                              <p:pRg st="0" end="0"/>
                                            </p:txEl>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7">
                                            <p:txEl>
                                              <p:pRg st="1" end="1"/>
                                            </p:txEl>
                                          </p:spTgt>
                                        </p:tgtEl>
                                        <p:attrNameLst>
                                          <p:attrName>style.visibility</p:attrName>
                                        </p:attrNameLst>
                                      </p:cBhvr>
                                      <p:to>
                                        <p:strVal val="visible"/>
                                      </p:to>
                                    </p:set>
                                    <p:animEffect transition="in" filter="fade">
                                      <p:cBhvr>
                                        <p:cTn id="48" dur="500"/>
                                        <p:tgtEl>
                                          <p:spTgt spid="7">
                                            <p:txEl>
                                              <p:pRg st="1" end="1"/>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7">
                                            <p:txEl>
                                              <p:pRg st="2" end="2"/>
                                            </p:txEl>
                                          </p:spTgt>
                                        </p:tgtEl>
                                        <p:attrNameLst>
                                          <p:attrName>style.visibility</p:attrName>
                                        </p:attrNameLst>
                                      </p:cBhvr>
                                      <p:to>
                                        <p:strVal val="visible"/>
                                      </p:to>
                                    </p:set>
                                    <p:animEffect transition="in" filter="fade">
                                      <p:cBhvr>
                                        <p:cTn id="51" dur="500"/>
                                        <p:tgtEl>
                                          <p:spTgt spid="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3_1#fb5cd9a49?vop=1&amp;pid=abb32a565&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卵子形成的过程中</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Ⅱ</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是不连续的</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在卵巢中完成</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Ⅱ</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通常在输卵管内完成，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正确；卵细胞质膜和透明带之间出现两个极体、雌雄原核融合，表示受精作用已经完成，B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采集到的精子需要进行获能处理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，卵子需要发育成熟（减数分裂Ⅱ时期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），这样精子和卵子相遇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才可发生受精作用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，C错误；初级卵母细胞和次级卵母细胞的细胞质分裂都是不均等分配，D错误。</a:t>
                </a:r>
                <a:endParaRPr lang="en-US" altLang="zh-CN" sz="2200" dirty="0"/>
              </a:p>
            </p:txBody>
          </p:sp>
        </mc:Choice>
        <mc:Fallback>
          <p:sp>
            <p:nvSpPr>
              <p:cNvPr id="2" name="QC_5_AS.3_1#fb5cd9a49?vop=1&amp;pid=abb32a565&amp;color=0,0,0&amp;vtp=1&amp;bt=1&amp;bbb=1&amp;hb=1"/>
              <p:cNvSpPr>
                <a:spLocks noRot="1" noChangeAspect="1" noMove="1" noResize="1" noEditPoints="1" noAdjustHandles="1" noChangeArrowheads="1" noChangeShapeType="1" noTextEdit="1"/>
              </p:cNvSpPr>
              <p:nvPr/>
            </p:nvSpPr>
            <p:spPr>
              <a:xfrm>
                <a:off x="722376" y="972000"/>
                <a:ext cx="10753344" cy="1783334"/>
              </a:xfrm>
              <a:prstGeom prst="rect">
                <a:avLst/>
              </a:prstGeom>
              <a:blipFill rotWithShape="1">
                <a:blip r:embed="rId1"/>
                <a:stretch>
                  <a:fillRect l="-4" t="-25" r="-3543" b="-25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57_1#4d5b281ca?pid=97a60d876&amp;color=0,0,0&amp;vtp=1&amp;bt=1&amp;bbb=1&amp;hb=1"/>
              <p:cNvSpPr/>
              <p:nvPr/>
            </p:nvSpPr>
            <p:spPr>
              <a:xfrm>
                <a:off x="722376" y="969264"/>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技术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，采集的细胞B需培养至</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Ⅱ</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期才可进行后续操作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原因是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2" name="QB_5_BD.57_1#4d5b281ca?pid=97a60d876&amp;color=0,0,0&amp;vtp=1&amp;bt=1&amp;bbb=1&amp;hb=1"/>
              <p:cNvSpPr>
                <a:spLocks noRot="1" noChangeAspect="1" noMove="1" noResize="1" noEditPoints="1" noAdjustHandles="1" noChangeArrowheads="1" noChangeShapeType="1" noTextEdit="1"/>
              </p:cNvSpPr>
              <p:nvPr/>
            </p:nvSpPr>
            <p:spPr>
              <a:xfrm>
                <a:off x="722376" y="969264"/>
                <a:ext cx="10753344" cy="843153"/>
              </a:xfrm>
              <a:prstGeom prst="rect">
                <a:avLst/>
              </a:prstGeom>
              <a:blipFill rotWithShape="1">
                <a:blip r:embed="rId1"/>
                <a:stretch>
                  <a:fillRect l="-4" t="-30" b="-5407"/>
                </a:stretch>
              </a:blipFill>
            </p:spPr>
            <p:txBody>
              <a:bodyPr/>
              <a:lstStyle/>
              <a:p>
                <a:r>
                  <a:rPr lang="zh-CN" altLang="en-US">
                    <a:noFill/>
                  </a:rPr>
                  <a:t> </a:t>
                </a:r>
              </a:p>
            </p:txBody>
          </p:sp>
        </mc:Fallback>
      </mc:AlternateContent>
      <p:sp>
        <p:nvSpPr>
          <p:cNvPr id="3" name="QB_5_AN.58_1#4d5b281ca.blank?pid=97a60d876&amp;color=0,0,0&amp;vpa=20&amp;vtp=1&amp;bbb=1"/>
          <p:cNvSpPr/>
          <p:nvPr/>
        </p:nvSpPr>
        <p:spPr>
          <a:xfrm>
            <a:off x="2300351" y="931164"/>
            <a:ext cx="196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动物细胞核移植</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4" name="QB_5_AN.59_1#4d5b281ca.blank?pid=97a60d876&amp;color=0,0,0&amp;vpa=21&amp;vtp=1&amp;bbb=1"/>
              <p:cNvSpPr/>
              <p:nvPr/>
            </p:nvSpPr>
            <p:spPr>
              <a:xfrm>
                <a:off x="1455801" y="1453388"/>
                <a:ext cx="7261225" cy="303784"/>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𝐌</m:t>
                    </m:r>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Ⅱ</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期的卵母细胞中含有较多促进全能性表达及胚胎发育的物质</a:t>
                </a:r>
                <a:endParaRPr lang="en-US" altLang="zh-CN" sz="100" dirty="0">
                  <a:solidFill>
                    <a:srgbClr val="00B050"/>
                  </a:solidFill>
                </a:endParaRPr>
              </a:p>
            </p:txBody>
          </p:sp>
        </mc:Choice>
        <mc:Fallback>
          <p:sp>
            <p:nvSpPr>
              <p:cNvPr id="4" name="QB_5_AN.59_1#4d5b281ca.blank?pid=97a60d876&amp;color=0,0,0&amp;vpa=21&amp;vtp=1&amp;bbb=1"/>
              <p:cNvSpPr>
                <a:spLocks noRot="1" noChangeAspect="1" noMove="1" noResize="1" noEditPoints="1" noAdjustHandles="1" noChangeArrowheads="1" noChangeShapeType="1" noTextEdit="1"/>
              </p:cNvSpPr>
              <p:nvPr/>
            </p:nvSpPr>
            <p:spPr>
              <a:xfrm>
                <a:off x="1455801" y="1453388"/>
                <a:ext cx="7261225" cy="303784"/>
              </a:xfrm>
              <a:prstGeom prst="rect">
                <a:avLst/>
              </a:prstGeom>
              <a:blipFill rotWithShape="1">
                <a:blip r:embed="rId2"/>
                <a:stretch>
                  <a:fillRect l="-5" t="-3930" r="5" b="-4348"/>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5_AS.60_1#4d5b281ca?vop=1&amp;pid=97a60d876&amp;color=0,0,0&amp;vtp=1&amp;bbb=1&amp;hb=1"/>
              <p:cNvSpPr/>
              <p:nvPr/>
            </p:nvSpPr>
            <p:spPr>
              <a:xfrm>
                <a:off x="722376" y="1920367"/>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过程1是将细胞A的细胞核移植到去核细胞B（卵母细胞）中，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属于动物细胞核移植技术</a:t>
                </a:r>
                <a:r>
                  <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Ⅱ</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期的卵母细胞中含有较多有助于胚胎发育和细胞全能性表达的物质。</a:t>
                </a:r>
                <a:endParaRPr lang="en-US" altLang="zh-CN" sz="2200" dirty="0">
                  <a:solidFill>
                    <a:srgbClr val="000000"/>
                  </a:solidFill>
                </a:endParaRPr>
              </a:p>
            </p:txBody>
          </p:sp>
        </mc:Choice>
        <mc:Fallback>
          <p:sp>
            <p:nvSpPr>
              <p:cNvPr id="5" name="QB_5_AS.60_1#4d5b281ca?vop=1&amp;pid=97a60d876&amp;color=0,0,0&amp;vtp=1&amp;bbb=1&amp;hb=1"/>
              <p:cNvSpPr>
                <a:spLocks noRot="1" noChangeAspect="1" noMove="1" noResize="1" noEditPoints="1" noAdjustHandles="1" noChangeArrowheads="1" noChangeShapeType="1" noTextEdit="1"/>
              </p:cNvSpPr>
              <p:nvPr/>
            </p:nvSpPr>
            <p:spPr>
              <a:xfrm>
                <a:off x="722376" y="1920367"/>
                <a:ext cx="10753344" cy="907034"/>
              </a:xfrm>
              <a:prstGeom prst="rect">
                <a:avLst/>
              </a:prstGeom>
              <a:blipFill rotWithShape="1">
                <a:blip r:embed="rId3"/>
                <a:stretch>
                  <a:fillRect l="-4" t="-14" b="-4999"/>
                </a:stretch>
              </a:blipFill>
            </p:spPr>
            <p:txBody>
              <a:bodyPr/>
              <a:lstStyle/>
              <a:p>
                <a:r>
                  <a:rPr lang="zh-CN" altLang="en-US">
                    <a:noFill/>
                  </a:rPr>
                  <a:t> </a:t>
                </a:r>
              </a:p>
            </p:txBody>
          </p:sp>
        </mc:Fallback>
      </mc:AlternateContent>
      <p:sp>
        <p:nvSpPr>
          <p:cNvPr id="6" name="QB_5_BD.61_1#53fe2a399?pid=97a60d876&amp;color=0,0,0&amp;vtp=1&amp;bbb=1&amp;hb=1"/>
          <p:cNvSpPr/>
          <p:nvPr/>
        </p:nvSpPr>
        <p:spPr>
          <a:xfrm>
            <a:off x="722376" y="2834005"/>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（3）通过过程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1获得的细胞在体外培养至早期胚胎的过程中必须保证环境是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培养液中通常需要加入血清等一些天然成分，目的是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p:sp>
        <p:nvSpPr>
          <p:cNvPr id="7" name="QB_5_AN.62_1#53fe2a399.blank?pid=97a60d876&amp;color=0,0,0&amp;vpa=22&amp;vtp=1&amp;bbb=1"/>
          <p:cNvSpPr/>
          <p:nvPr/>
        </p:nvSpPr>
        <p:spPr>
          <a:xfrm>
            <a:off x="9158351" y="2795905"/>
            <a:ext cx="1454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无菌、无毒</a:t>
            </a:r>
            <a:endParaRPr lang="en-US" altLang="zh-CN" sz="2000" dirty="0">
              <a:solidFill>
                <a:srgbClr val="00B050"/>
              </a:solidFill>
            </a:endParaRPr>
          </a:p>
        </p:txBody>
      </p:sp>
      <p:sp>
        <p:nvSpPr>
          <p:cNvPr id="8" name="QB_5_AN.63_1#53fe2a399.blank?pid=97a60d876&amp;color=0,0,0&amp;vpa=23&amp;vtp=1&amp;bbb=1"/>
          <p:cNvSpPr/>
          <p:nvPr/>
        </p:nvSpPr>
        <p:spPr>
          <a:xfrm>
            <a:off x="6573901" y="3234055"/>
            <a:ext cx="2978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补充细胞所需的营养物质</a:t>
            </a:r>
            <a:endParaRPr lang="en-US" altLang="zh-CN" sz="2000" dirty="0">
              <a:solidFill>
                <a:srgbClr val="00B050"/>
              </a:solidFill>
            </a:endParaRPr>
          </a:p>
        </p:txBody>
      </p:sp>
      <p:sp>
        <p:nvSpPr>
          <p:cNvPr id="9" name="QB_5_AS.64_1#53fe2a399?vop=1&amp;pid=97a60d876&amp;color=0,0,0&amp;vtp=1&amp;bbb=1&amp;hb=1"/>
          <p:cNvSpPr/>
          <p:nvPr/>
        </p:nvSpPr>
        <p:spPr>
          <a:xfrm>
            <a:off x="722376" y="3776472"/>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早期胚胎体外培养需无菌、无毒环境；血清含多种营养成分和生长因子等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，能补充培养液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中细胞生长增殖所需的未知营养物质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bg/>
                                          </p:spTgt>
                                        </p:tgtEl>
                                        <p:attrNameLst>
                                          <p:attrName>style.visibility</p:attrName>
                                        </p:attrNameLst>
                                      </p:cBhvr>
                                      <p:to>
                                        <p:strVal val="visible"/>
                                      </p:to>
                                    </p:set>
                                    <p:animEffect transition="in" filter="fade">
                                      <p:cBhvr>
                                        <p:cTn id="34" dur="500"/>
                                        <p:tgtEl>
                                          <p:spTgt spid="7">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500"/>
                                        <p:tgtEl>
                                          <p:spTgt spid="7">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8">
                                            <p:bg/>
                                          </p:spTgt>
                                        </p:tgtEl>
                                        <p:attrNameLst>
                                          <p:attrName>style.visibility</p:attrName>
                                        </p:attrNameLst>
                                      </p:cBhvr>
                                      <p:to>
                                        <p:strVal val="visible"/>
                                      </p:to>
                                    </p:set>
                                    <p:animEffect transition="in" filter="fade">
                                      <p:cBhvr>
                                        <p:cTn id="42" dur="500"/>
                                        <p:tgtEl>
                                          <p:spTgt spid="8">
                                            <p:bg/>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8">
                                            <p:txEl>
                                              <p:pRg st="0" end="0"/>
                                            </p:txEl>
                                          </p:spTgt>
                                        </p:tgtEl>
                                        <p:attrNameLst>
                                          <p:attrName>style.visibility</p:attrName>
                                        </p:attrNameLst>
                                      </p:cBhvr>
                                      <p:to>
                                        <p:strVal val="visible"/>
                                      </p:to>
                                    </p:set>
                                    <p:animEffect transition="in" filter="fade">
                                      <p:cBhvr>
                                        <p:cTn id="45" dur="500"/>
                                        <p:tgtEl>
                                          <p:spTgt spid="8">
                                            <p:txEl>
                                              <p:pRg st="0" end="0"/>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9">
                                            <p:bg/>
                                          </p:spTgt>
                                        </p:tgtEl>
                                        <p:attrNameLst>
                                          <p:attrName>style.visibility</p:attrName>
                                        </p:attrNameLst>
                                      </p:cBhvr>
                                      <p:to>
                                        <p:strVal val="visible"/>
                                      </p:to>
                                    </p:set>
                                    <p:animEffect transition="in" filter="fade">
                                      <p:cBhvr>
                                        <p:cTn id="50" dur="500"/>
                                        <p:tgtEl>
                                          <p:spTgt spid="9">
                                            <p:bg/>
                                          </p:spTgt>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9">
                                            <p:txEl>
                                              <p:pRg st="0" end="0"/>
                                            </p:txEl>
                                          </p:spTgt>
                                        </p:tgtEl>
                                        <p:attrNameLst>
                                          <p:attrName>style.visibility</p:attrName>
                                        </p:attrNameLst>
                                      </p:cBhvr>
                                      <p:to>
                                        <p:strVal val="visible"/>
                                      </p:to>
                                    </p:set>
                                    <p:animEffect transition="in" filter="fade">
                                      <p:cBhvr>
                                        <p:cTn id="53" dur="500"/>
                                        <p:tgtEl>
                                          <p:spTgt spid="9">
                                            <p:txEl>
                                              <p:pRg st="0" end="0"/>
                                            </p:txEl>
                                          </p:spTgt>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9">
                                            <p:txEl>
                                              <p:pRg st="1" end="1"/>
                                            </p:txEl>
                                          </p:spTgt>
                                        </p:tgtEl>
                                        <p:attrNameLst>
                                          <p:attrName>style.visibility</p:attrName>
                                        </p:attrNameLst>
                                      </p:cBhvr>
                                      <p:to>
                                        <p:strVal val="visible"/>
                                      </p:to>
                                    </p:set>
                                    <p:animEffect transition="in" filter="fade">
                                      <p:cBhvr>
                                        <p:cTn id="56" dur="500"/>
                                        <p:tgtEl>
                                          <p:spTgt spid="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7" grpId="0" animBg="1" build="p"/>
      <p:bldP spid="8" grpId="0" animBg="1" build="p"/>
      <p:bldP spid="9"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65_1#7309bd98f?pid=97a60d876&amp;color=0,0,0&amp;vtp=1&amp;bt=1&amp;bbb=1&amp;hb=1"/>
          <p:cNvSpPr/>
          <p:nvPr/>
        </p:nvSpPr>
        <p:spPr>
          <a:xfrm>
            <a:off x="722376" y="969264"/>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（4）过程3采用的是胚胎分割技术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，此技术应选择</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时期的胚胎进行操作，为提高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胚胎的成活率，对后一时期胚胎进行分割时要注意</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。通过胚胎分割产生的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两个或多个小牛具有相同遗传性状的根本原因是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5_AN.66_1#7309bd98f.blank?pid=97a60d876&amp;color=0,0,0&amp;vpa=24&amp;vtp=1&amp;bbb=1"/>
          <p:cNvSpPr/>
          <p:nvPr/>
        </p:nvSpPr>
        <p:spPr>
          <a:xfrm>
            <a:off x="6364351" y="931164"/>
            <a:ext cx="1708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桑葚胚或囊胚</a:t>
            </a:r>
            <a:endParaRPr lang="en-US" altLang="zh-CN" sz="2000" dirty="0"/>
          </a:p>
        </p:txBody>
      </p:sp>
      <p:sp>
        <p:nvSpPr>
          <p:cNvPr id="4" name="QB_5_AN.67_1#7309bd98f.blank?pid=97a60d876&amp;color=0,0,0&amp;vpa=25&amp;vtp=1&amp;bbb=1"/>
          <p:cNvSpPr/>
          <p:nvPr/>
        </p:nvSpPr>
        <p:spPr>
          <a:xfrm>
            <a:off x="6319901" y="1388364"/>
            <a:ext cx="247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将内细胞团均等分割</a:t>
            </a:r>
            <a:endParaRPr lang="en-US" altLang="zh-CN" sz="2000" dirty="0"/>
          </a:p>
        </p:txBody>
      </p:sp>
      <p:sp>
        <p:nvSpPr>
          <p:cNvPr id="5" name="QB_5_AN.68_1#7309bd98f.blank?pid=97a60d876&amp;color=0,0,0&amp;vpa=26&amp;vtp=1&amp;bbb=1"/>
          <p:cNvSpPr/>
          <p:nvPr/>
        </p:nvSpPr>
        <p:spPr>
          <a:xfrm>
            <a:off x="6065901" y="1826514"/>
            <a:ext cx="2978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它们具有相同的遗传物质</a:t>
            </a:r>
            <a:endParaRPr lang="en-US" altLang="zh-CN" sz="2000" dirty="0"/>
          </a:p>
        </p:txBody>
      </p:sp>
      <p:sp>
        <p:nvSpPr>
          <p:cNvPr id="6" name="QB_5_AS.69_1#7309bd98f?vop=1&amp;pid=97a60d876&amp;color=0,0,0&amp;vtp=1&amp;bbb=1&amp;hb=1"/>
          <p:cNvSpPr/>
          <p:nvPr/>
        </p:nvSpPr>
        <p:spPr>
          <a:xfrm>
            <a:off x="722376" y="2377567"/>
            <a:ext cx="10753344" cy="907034"/>
          </a:xfrm>
          <a:prstGeom prst="rect">
            <a:avLst/>
          </a:prstGeom>
          <a:noFill/>
        </p:spPr>
        <p:txBody>
          <a:bodyPr wrap="none" lIns="0" tIns="0" rIns="0" bIns="0" rtlCol="0" anchor="t"/>
          <a:lstStyle/>
          <a:p>
            <a:pPr algn="l" latinLnBrk="1">
              <a:lnSpc>
                <a:spcPts val="40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胚胎分割一般选桑葚胚或囊胚期胚胎。囊胚期分割时内细胞团要均等分割</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，否则会影响分割</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后胚胎恢复和进一步发育</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。胚胎分割产生的小牛来自同一胚胎，遗传物质相同，所以遗传性状相同。</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1" end="1"/>
                                            </p:txEl>
                                          </p:spTgt>
                                        </p:tgtEl>
                                        <p:attrNameLst>
                                          <p:attrName>style.visibility</p:attrName>
                                        </p:attrNameLst>
                                      </p:cBhvr>
                                      <p:to>
                                        <p:strVal val="visible"/>
                                      </p:to>
                                    </p:set>
                                    <p:animEffect transition="in" filter="fade">
                                      <p:cBhvr>
                                        <p:cTn id="37"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EX.70_1#97a60d876?vop=1&amp;pid=750587378&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【教材变式】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本题是教材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P79“图2-4-5</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牛胚胎移植过程示意图”的变式题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。教材中给出了胚胎移植过程的简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单示意图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，本题在教材的基础上，将胚胎移植过程示意图细化，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同时综合动物体细胞核移植技术、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胚胎分割技术等多种细胞工程技术进行考查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，是对本章知识的综合检测。</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_1#1e4656c7f?pid=abb32a565&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[陕西西安2025高二期末]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受精作用是指精子和卵子结合形成合子（即受精卵）的过程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，是胚胎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工程的理论基础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5_1#1e4656c7f.bracket?pid=abb32a565&amp;color=0,0,0&amp;vpa=2&amp;vtp=1"/>
          <p:cNvSpPr/>
          <p:nvPr/>
        </p:nvSpPr>
        <p:spPr>
          <a:xfrm>
            <a:off x="5494401" y="14101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mc:AlternateContent xmlns:mc="http://schemas.openxmlformats.org/markup-compatibility/2006">
        <mc:Choice xmlns:a14="http://schemas.microsoft.com/office/drawing/2010/main" Requires="a14">
          <p:sp>
            <p:nvSpPr>
              <p:cNvPr id="4" name="QC_5_BD.4_2#1e4656c7f.choices?pid=abb32a565&amp;color=0,0,0&amp;vtp=1&amp;bbb=1"/>
              <p:cNvSpPr/>
              <p:nvPr/>
            </p:nvSpPr>
            <p:spPr>
              <a:xfrm>
                <a:off x="722376" y="1876874"/>
                <a:ext cx="10753344" cy="1795336"/>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A.精子入卵后，被激活的卵子完成减数分裂Ⅰ，形成雌原核</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.精细胞变形成为精子过程中造成营养物质的丢失，不利于提高精子受精的机会</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.精子入卵后形成雄原核，雄、雌原核充分发育后，相向移动，彼此靠近，核膜消失</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.如要使精子获能，可将精子培养在人工配制的含有肝素、</a:t>
                </a:r>
                <a14:m>
                  <m:oMath xmlns:m="http://schemas.openxmlformats.org/officeDocument/2006/math">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Ca</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等有效成分的获能液中</a:t>
                </a:r>
                <a:endParaRPr lang="en-US" altLang="zh-CN" sz="2000" dirty="0"/>
              </a:p>
            </p:txBody>
          </p:sp>
        </mc:Choice>
        <mc:Fallback>
          <p:sp>
            <p:nvSpPr>
              <p:cNvPr id="4" name="QC_5_BD.4_2#1e4656c7f.choices?pid=abb32a565&amp;color=0,0,0&amp;vtp=1&amp;bbb=1"/>
              <p:cNvSpPr>
                <a:spLocks noRot="1" noChangeAspect="1" noMove="1" noResize="1" noEditPoints="1" noAdjustHandles="1" noChangeArrowheads="1" noChangeShapeType="1" noTextEdit="1"/>
              </p:cNvSpPr>
              <p:nvPr/>
            </p:nvSpPr>
            <p:spPr>
              <a:xfrm>
                <a:off x="722376" y="1876874"/>
                <a:ext cx="10753344" cy="1795336"/>
              </a:xfrm>
              <a:prstGeom prst="rect">
                <a:avLst/>
              </a:prstGeom>
              <a:blipFill rotWithShape="1">
                <a:blip r:embed="rId1"/>
                <a:stretch>
                  <a:fillRect l="-4" t="-25" b="-254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6_1#1e4656c7f?vop=1&amp;pid=abb32a565&amp;color=0,0,0&amp;vtp=1&amp;bt=1&amp;bbb=1&amp;hb=1"/>
              <p:cNvSpPr/>
              <p:nvPr/>
            </p:nvSpPr>
            <p:spPr>
              <a:xfrm>
                <a:off x="722376" y="972000"/>
                <a:ext cx="10753344" cy="2239836"/>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卵子在受精前处于减数分裂Ⅱ时期，精子入卵后激活卵子完成减数分裂Ⅱ，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形成雌原核，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错误；精细胞变形成为精子过程中多余的营养物质丢失，有利于减轻精子重量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，便于精子的运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，提高精子受精的机会，B错误；精子入卵后形成雄原核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，卵子完成减数第二次分裂形成雌原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，两者充分发育后相向移动，彼此靠近，核膜消失，C正确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；精子获能液的常见有效成分应为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钙离子载体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、肝素等，而非</a:t>
                </a:r>
                <a14:m>
                  <m:oMath xmlns:m="http://schemas.openxmlformats.org/officeDocument/2006/math">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Ca</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5_AS.6_1#1e4656c7f?vop=1&amp;pid=abb32a565&amp;color=0,0,0&amp;vtp=1&amp;bt=1&amp;bbb=1&amp;hb=1"/>
              <p:cNvSpPr>
                <a:spLocks noRot="1" noChangeAspect="1" noMove="1" noResize="1" noEditPoints="1" noAdjustHandles="1" noChangeArrowheads="1" noChangeShapeType="1" noTextEdit="1"/>
              </p:cNvSpPr>
              <p:nvPr/>
            </p:nvSpPr>
            <p:spPr>
              <a:xfrm>
                <a:off x="722376" y="972000"/>
                <a:ext cx="10753344" cy="2239836"/>
              </a:xfrm>
              <a:prstGeom prst="rect">
                <a:avLst/>
              </a:prstGeom>
              <a:blipFill rotWithShape="1">
                <a:blip r:embed="rId1"/>
                <a:stretch>
                  <a:fillRect l="-4" t="-20" b="-204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7_1#6578bcfdc?pid=b63e3029c&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[河北保定部分高中2025高二联考]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如图表示某哺乳动物胚胎的早期发育过程，</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表示相关过程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，Ⅰ、Ⅱ、Ⅲ表示相关时期。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7_1#6578bcfdc?pid=b63e3029c&amp;color=0,0,0&amp;vtp=1&amp;bt=1&amp;bbb=1&amp;hb=1"/>
              <p:cNvSpPr>
                <a:spLocks noRot="1" noChangeAspect="1" noMove="1" noResize="1" noEditPoints="1" noAdjustHandles="1" noChangeArrowheads="1" noChangeShapeType="1" noTextEdit="1"/>
              </p:cNvSpPr>
              <p:nvPr/>
            </p:nvSpPr>
            <p:spPr>
              <a:xfrm>
                <a:off x="722376" y="972000"/>
                <a:ext cx="10753344" cy="843153"/>
              </a:xfrm>
              <a:prstGeom prst="rect">
                <a:avLst/>
              </a:prstGeom>
              <a:blipFill rotWithShape="1">
                <a:blip r:embed="rId1"/>
                <a:stretch>
                  <a:fillRect l="-4" t="-53" b="-5384"/>
                </a:stretch>
              </a:blipFill>
            </p:spPr>
            <p:txBody>
              <a:bodyPr/>
              <a:lstStyle/>
              <a:p>
                <a:r>
                  <a:rPr lang="zh-CN" altLang="en-US">
                    <a:noFill/>
                  </a:rPr>
                  <a:t> </a:t>
                </a:r>
              </a:p>
            </p:txBody>
          </p:sp>
        </mc:Fallback>
      </mc:AlternateContent>
      <p:sp>
        <p:nvSpPr>
          <p:cNvPr id="3" name="QC_5_AN.8_1#6578bcfdc.bracket?pid=b63e3029c&amp;color=0,0,0&amp;vpa=3&amp;vtp=1&amp;bbb=1"/>
          <p:cNvSpPr/>
          <p:nvPr/>
        </p:nvSpPr>
        <p:spPr>
          <a:xfrm>
            <a:off x="8326501" y="1410150"/>
            <a:ext cx="55721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CD</a:t>
            </a:r>
            <a:endParaRPr lang="en-US" altLang="zh-CN" sz="2000" dirty="0"/>
          </a:p>
        </p:txBody>
      </p:sp>
      <p:pic>
        <p:nvPicPr>
          <p:cNvPr id="4" name="QC_5_BD.7_2#6578bcfdc?htil=1&amp;pid=b63e3029c&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407482" y="1951677"/>
            <a:ext cx="3877056" cy="93268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7_3#6578bcfdc.choices?htil=1&amp;pid=b63e3029c&amp;color=0,0,0&amp;vtp=1&amp;bbb=1"/>
              <p:cNvSpPr/>
              <p:nvPr/>
            </p:nvSpPr>
            <p:spPr>
              <a:xfrm>
                <a:off x="722376" y="1824677"/>
                <a:ext cx="6739128"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A.过程</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表示卵裂，该时期细胞数量和体积不断增加</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细胞逐渐分化，Ⅱ分为内胚层、中胚层和外胚层</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表示孵化，孵化后发育形成的Ⅲ时期表示原肠胚期</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.早期胚胎发育过程中的内细胞团细胞具有发育的全能性</a:t>
                </a:r>
                <a:endParaRPr lang="en-US" altLang="zh-CN" sz="2000" dirty="0"/>
              </a:p>
            </p:txBody>
          </p:sp>
        </mc:Choice>
        <mc:Fallback>
          <p:sp>
            <p:nvSpPr>
              <p:cNvPr id="5" name="QC_5_BD.7_3#6578bcfdc.choices?htil=1&amp;pid=b63e3029c&amp;color=0,0,0&amp;vtp=1&amp;bbb=1"/>
              <p:cNvSpPr>
                <a:spLocks noRot="1" noChangeAspect="1" noMove="1" noResize="1" noEditPoints="1" noAdjustHandles="1" noChangeArrowheads="1" noChangeShapeType="1" noTextEdit="1"/>
              </p:cNvSpPr>
              <p:nvPr/>
            </p:nvSpPr>
            <p:spPr>
              <a:xfrm>
                <a:off x="722376" y="1824677"/>
                <a:ext cx="6739128" cy="1796034"/>
              </a:xfrm>
              <a:prstGeom prst="rect">
                <a:avLst/>
              </a:prstGeom>
              <a:blipFill rotWithShape="1">
                <a:blip r:embed="rId3"/>
                <a:stretch>
                  <a:fillRect l="-6" t="-18" r="4"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9_1#6578bcfdc?vop=1&amp;pid=b63e3029c&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表示卵裂，该时期细胞数目不断增加，但胚胎总体积并不增加，细胞体积变小，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细胞逐渐分化，Ⅱ时期表示囊胚期，没有形成内胚层、中胚层和外胚层，B错误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透明带破裂，胚胎从其中伸展出来，表示孵化，孵化后发育形成的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Ⅲ时期表示原肠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胚期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，C正确；内细胞团可发育成胎儿的各种组织，具有发育的全能性，D正确。</a:t>
                </a:r>
                <a:endParaRPr lang="en-US" altLang="zh-CN" sz="2200" dirty="0"/>
              </a:p>
            </p:txBody>
          </p:sp>
        </mc:Choice>
        <mc:Fallback>
          <p:sp>
            <p:nvSpPr>
              <p:cNvPr id="2" name="QC_5_AS.9_1#6578bcfdc?vop=1&amp;pid=b63e3029c&amp;color=0,0,0&amp;vtp=1&amp;bt=1&amp;bbb=1&amp;hb=1"/>
              <p:cNvSpPr>
                <a:spLocks noRot="1" noChangeAspect="1" noMove="1" noResize="1" noEditPoints="1" noAdjustHandles="1" noChangeArrowheads="1" noChangeShapeType="1" noTextEdit="1"/>
              </p:cNvSpPr>
              <p:nvPr/>
            </p:nvSpPr>
            <p:spPr>
              <a:xfrm>
                <a:off x="722376" y="972000"/>
                <a:ext cx="10753344" cy="1783334"/>
              </a:xfrm>
              <a:prstGeom prst="rect">
                <a:avLst/>
              </a:prstGeom>
              <a:blipFill rotWithShape="1">
                <a:blip r:embed="rId1"/>
                <a:stretch>
                  <a:fillRect l="-4" t="-25" r="-815" b="-25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0_1#db070691a?pid=b63e3029c&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4.如图表示高等动物的个体发育过程，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pic>
        <p:nvPicPr>
          <p:cNvPr id="3" name="QC_5_BD.10_2#db070691a?pid=b63e3029c&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624328" y="1511300"/>
            <a:ext cx="6940296" cy="118872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5_AN.11_1#db070691a.bracket?pid=b63e3029c&amp;color=0,0,0&amp;vpa=4&amp;vtp=1"/>
          <p:cNvSpPr/>
          <p:nvPr/>
        </p:nvSpPr>
        <p:spPr>
          <a:xfrm>
            <a:off x="7229539" y="969265"/>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mc:AlternateContent xmlns:mc="http://schemas.openxmlformats.org/markup-compatibility/2006">
        <mc:Choice xmlns:a14="http://schemas.microsoft.com/office/drawing/2010/main" Requires="a14">
          <p:sp>
            <p:nvSpPr>
              <p:cNvPr id="5" name="QC_5_BD.10_3#db070691a.choices?pid=b63e3029c&amp;color=0,0,0&amp;vtp=1&amp;bbb=1"/>
              <p:cNvSpPr/>
              <p:nvPr/>
            </p:nvSpPr>
            <p:spPr>
              <a:xfrm>
                <a:off x="722376" y="2832100"/>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A.图中①过程表示胚胎发育，②过程表示胚后发育</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.早期胚胎发育从原肠胚阶段开始出现细胞分化，且不可逆</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过程中细胞的相对表面积逐渐增大</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.孵化后的囊胚已经出现细胞分化，其中内细胞团细胞常用于性别鉴定</a:t>
                </a:r>
                <a:endParaRPr lang="en-US" altLang="zh-CN" sz="2000" dirty="0"/>
              </a:p>
            </p:txBody>
          </p:sp>
        </mc:Choice>
        <mc:Fallback>
          <p:sp>
            <p:nvSpPr>
              <p:cNvPr id="5" name="QC_5_BD.10_3#db070691a.choices?pid=b63e3029c&amp;color=0,0,0&amp;vtp=1&amp;bbb=1"/>
              <p:cNvSpPr>
                <a:spLocks noRot="1" noChangeAspect="1" noMove="1" noResize="1" noEditPoints="1" noAdjustHandles="1" noChangeArrowheads="1" noChangeShapeType="1" noTextEdit="1"/>
              </p:cNvSpPr>
              <p:nvPr/>
            </p:nvSpPr>
            <p:spPr>
              <a:xfrm>
                <a:off x="722376" y="2832100"/>
                <a:ext cx="10753344" cy="1796034"/>
              </a:xfrm>
              <a:prstGeom prst="rect">
                <a:avLst/>
              </a:prstGeom>
              <a:blipFill rotWithShape="1">
                <a:blip r:embed="rId2"/>
                <a:stretch>
                  <a:fillRect l="-4" b="-253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8063</Words>
  <Application>WPS 演示</Application>
  <PresentationFormat>宽屏</PresentationFormat>
  <Paragraphs>392</Paragraphs>
  <Slides>42</Slides>
  <Notes>43</Notes>
  <HiddenSlides>0</HiddenSlides>
  <MMClips>0</MMClips>
  <ScaleCrop>false</ScaleCrop>
  <HeadingPairs>
    <vt:vector size="6" baseType="variant">
      <vt:variant>
        <vt:lpstr>已用的字体</vt:lpstr>
      </vt:variant>
      <vt:variant>
        <vt:i4>22</vt:i4>
      </vt:variant>
      <vt:variant>
        <vt:lpstr>主题</vt:lpstr>
      </vt:variant>
      <vt:variant>
        <vt:i4>1</vt:i4>
      </vt:variant>
      <vt:variant>
        <vt:lpstr>幻灯片标题</vt:lpstr>
      </vt:variant>
      <vt:variant>
        <vt:i4>42</vt:i4>
      </vt:variant>
    </vt:vector>
  </HeadingPairs>
  <TitlesOfParts>
    <vt:vector size="65"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宋体</vt:lpstr>
      <vt:lpstr>仿宋</vt:lpstr>
      <vt:lpstr>仿宋</vt:lpstr>
      <vt:lpstr>Cambria Math</vt:lpstr>
      <vt:lpstr>Cambria Math</vt:lpstr>
      <vt:lpstr>Cambria Math</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青青园中葵</cp:lastModifiedBy>
  <cp:revision>4</cp:revision>
  <dcterms:created xsi:type="dcterms:W3CDTF">2025-10-22T08:42:00Z</dcterms:created>
  <dcterms:modified xsi:type="dcterms:W3CDTF">2025-10-31T10:23:59Z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02D1C2C710E340B69CA9990DA21CE9A3_12</vt:lpwstr>
  </property>
  <property fmtid="{D5CDD505-2E9C-101B-9397-08002B2CF9AE}" pid="3" name="KSOProductBuildVer">
    <vt:lpwstr>2052-12.1.0.23125</vt:lpwstr>
  </property>
</Properties>
</file>